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sldIdLst>
    <p:sldId id="256" r:id="rId2"/>
    <p:sldId id="257" r:id="rId3"/>
    <p:sldId id="279" r:id="rId4"/>
    <p:sldId id="280" r:id="rId5"/>
    <p:sldId id="283" r:id="rId6"/>
    <p:sldId id="281" r:id="rId7"/>
    <p:sldId id="282" r:id="rId8"/>
    <p:sldId id="310" r:id="rId9"/>
    <p:sldId id="322" r:id="rId10"/>
    <p:sldId id="278" r:id="rId11"/>
    <p:sldId id="284" r:id="rId12"/>
    <p:sldId id="285" r:id="rId13"/>
    <p:sldId id="286" r:id="rId14"/>
    <p:sldId id="287" r:id="rId15"/>
    <p:sldId id="288" r:id="rId16"/>
    <p:sldId id="289" r:id="rId17"/>
    <p:sldId id="292" r:id="rId18"/>
    <p:sldId id="291" r:id="rId19"/>
    <p:sldId id="297" r:id="rId20"/>
    <p:sldId id="293" r:id="rId21"/>
    <p:sldId id="294" r:id="rId22"/>
    <p:sldId id="295" r:id="rId23"/>
    <p:sldId id="298" r:id="rId24"/>
    <p:sldId id="321" r:id="rId25"/>
    <p:sldId id="299" r:id="rId26"/>
    <p:sldId id="303" r:id="rId27"/>
    <p:sldId id="301" r:id="rId28"/>
    <p:sldId id="265" r:id="rId29"/>
    <p:sldId id="300" r:id="rId30"/>
    <p:sldId id="304" r:id="rId31"/>
    <p:sldId id="296" r:id="rId32"/>
    <p:sldId id="302" r:id="rId33"/>
    <p:sldId id="307" r:id="rId34"/>
    <p:sldId id="309" r:id="rId35"/>
    <p:sldId id="270" r:id="rId36"/>
    <p:sldId id="30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22F31-F4AE-4FFA-A6FD-6FA38FA4905D}" type="doc">
      <dgm:prSet loTypeId="urn:microsoft.com/office/officeart/2005/8/layout/pyramid1" loCatId="pyramid" qsTypeId="urn:microsoft.com/office/officeart/2005/8/quickstyle/simple1" qsCatId="simple" csTypeId="urn:microsoft.com/office/officeart/2005/8/colors/colorful1" csCatId="colorful" phldr="1"/>
      <dgm:spPr/>
    </dgm:pt>
    <dgm:pt modelId="{4C0D448A-AA53-4995-893B-A1F59F40CDB1}">
      <dgm:prSet phldrT="[Text]" custT="1"/>
      <dgm:spPr/>
      <dgm:t>
        <a:bodyPr/>
        <a:lstStyle/>
        <a:p>
          <a:pPr rtl="1"/>
          <a:r>
            <a:rPr lang="fa-IR" sz="2000" dirty="0">
              <a:cs typeface="B Titr" panose="00000700000000000000" pitchFamily="2" charset="-78"/>
            </a:rPr>
            <a:t>قانون</a:t>
          </a:r>
        </a:p>
      </dgm:t>
    </dgm:pt>
    <dgm:pt modelId="{41911B26-6A1A-4CD5-A271-D77E529F540C}" type="parTrans" cxnId="{3390622D-A46E-401C-8097-63BD2518A679}">
      <dgm:prSet/>
      <dgm:spPr/>
      <dgm:t>
        <a:bodyPr/>
        <a:lstStyle/>
        <a:p>
          <a:pPr rtl="1"/>
          <a:endParaRPr lang="fa-IR"/>
        </a:p>
      </dgm:t>
    </dgm:pt>
    <dgm:pt modelId="{EA5EFFE1-9E6C-4370-AE06-02F7702CA943}" type="sibTrans" cxnId="{3390622D-A46E-401C-8097-63BD2518A679}">
      <dgm:prSet/>
      <dgm:spPr/>
      <dgm:t>
        <a:bodyPr/>
        <a:lstStyle/>
        <a:p>
          <a:pPr rtl="1"/>
          <a:endParaRPr lang="fa-IR"/>
        </a:p>
      </dgm:t>
    </dgm:pt>
    <dgm:pt modelId="{EA379CBC-3210-4A8A-851F-7782D8E904C6}">
      <dgm:prSet phldrT="[Text]" custT="1"/>
      <dgm:spPr/>
      <dgm:t>
        <a:bodyPr/>
        <a:lstStyle/>
        <a:p>
          <a:pPr rtl="1"/>
          <a:r>
            <a:rPr lang="fa-IR" sz="2400" dirty="0">
              <a:cs typeface="B Titr" panose="00000700000000000000" pitchFamily="2" charset="-78"/>
            </a:rPr>
            <a:t>سیاست سلامت</a:t>
          </a:r>
        </a:p>
      </dgm:t>
    </dgm:pt>
    <dgm:pt modelId="{6A3DC1EB-57D2-476C-85D5-81DE0A79EA9A}" type="parTrans" cxnId="{FCE13DBE-D019-42A1-89AA-F73FDCE6AEFD}">
      <dgm:prSet/>
      <dgm:spPr/>
      <dgm:t>
        <a:bodyPr/>
        <a:lstStyle/>
        <a:p>
          <a:pPr rtl="1"/>
          <a:endParaRPr lang="fa-IR"/>
        </a:p>
      </dgm:t>
    </dgm:pt>
    <dgm:pt modelId="{E1B8A183-E9DC-4E12-A670-AAC68F9F3A0C}" type="sibTrans" cxnId="{FCE13DBE-D019-42A1-89AA-F73FDCE6AEFD}">
      <dgm:prSet/>
      <dgm:spPr/>
      <dgm:t>
        <a:bodyPr/>
        <a:lstStyle/>
        <a:p>
          <a:pPr rtl="1"/>
          <a:endParaRPr lang="fa-IR"/>
        </a:p>
      </dgm:t>
    </dgm:pt>
    <dgm:pt modelId="{1EF2068C-E349-4C0E-8171-CA5717E0059E}">
      <dgm:prSet phldrT="[Text]" custT="1"/>
      <dgm:spPr/>
      <dgm:t>
        <a:bodyPr/>
        <a:lstStyle/>
        <a:p>
          <a:pPr rtl="1"/>
          <a:r>
            <a:rPr lang="fa-IR" sz="3200" dirty="0">
              <a:cs typeface="B Titr" panose="00000700000000000000" pitchFamily="2" charset="-78"/>
            </a:rPr>
            <a:t>برنامه سلامت</a:t>
          </a:r>
        </a:p>
      </dgm:t>
    </dgm:pt>
    <dgm:pt modelId="{A3F307AB-47EF-429F-9E56-BE19A2DD70E7}" type="parTrans" cxnId="{4869430B-533B-4E33-9E69-44A01645976B}">
      <dgm:prSet/>
      <dgm:spPr/>
      <dgm:t>
        <a:bodyPr/>
        <a:lstStyle/>
        <a:p>
          <a:pPr rtl="1"/>
          <a:endParaRPr lang="fa-IR"/>
        </a:p>
      </dgm:t>
    </dgm:pt>
    <dgm:pt modelId="{A55D92F2-F06E-427D-8CFA-938C2CBD96B7}" type="sibTrans" cxnId="{4869430B-533B-4E33-9E69-44A01645976B}">
      <dgm:prSet/>
      <dgm:spPr/>
      <dgm:t>
        <a:bodyPr/>
        <a:lstStyle/>
        <a:p>
          <a:pPr rtl="1"/>
          <a:endParaRPr lang="fa-IR"/>
        </a:p>
      </dgm:t>
    </dgm:pt>
    <dgm:pt modelId="{BD9215AB-A814-4973-93AC-FEAA63AC0424}" type="pres">
      <dgm:prSet presAssocID="{71922F31-F4AE-4FFA-A6FD-6FA38FA4905D}" presName="Name0" presStyleCnt="0">
        <dgm:presLayoutVars>
          <dgm:dir/>
          <dgm:animLvl val="lvl"/>
          <dgm:resizeHandles val="exact"/>
        </dgm:presLayoutVars>
      </dgm:prSet>
      <dgm:spPr/>
    </dgm:pt>
    <dgm:pt modelId="{CDBFBEF7-7886-4F52-B100-E0D340A1914F}" type="pres">
      <dgm:prSet presAssocID="{4C0D448A-AA53-4995-893B-A1F59F40CDB1}" presName="Name8" presStyleCnt="0"/>
      <dgm:spPr/>
    </dgm:pt>
    <dgm:pt modelId="{5631C3C4-D586-479B-9CC5-F0066395E052}" type="pres">
      <dgm:prSet presAssocID="{4C0D448A-AA53-4995-893B-A1F59F40CDB1}" presName="level" presStyleLbl="node1" presStyleIdx="0" presStyleCnt="3">
        <dgm:presLayoutVars>
          <dgm:chMax val="1"/>
          <dgm:bulletEnabled val="1"/>
        </dgm:presLayoutVars>
      </dgm:prSet>
      <dgm:spPr/>
      <dgm:t>
        <a:bodyPr/>
        <a:lstStyle/>
        <a:p>
          <a:endParaRPr lang="en-US"/>
        </a:p>
      </dgm:t>
    </dgm:pt>
    <dgm:pt modelId="{2D7F7097-6160-47E1-B34A-DD643E4EBDBA}" type="pres">
      <dgm:prSet presAssocID="{4C0D448A-AA53-4995-893B-A1F59F40CDB1}" presName="levelTx" presStyleLbl="revTx" presStyleIdx="0" presStyleCnt="0">
        <dgm:presLayoutVars>
          <dgm:chMax val="1"/>
          <dgm:bulletEnabled val="1"/>
        </dgm:presLayoutVars>
      </dgm:prSet>
      <dgm:spPr/>
      <dgm:t>
        <a:bodyPr/>
        <a:lstStyle/>
        <a:p>
          <a:endParaRPr lang="en-US"/>
        </a:p>
      </dgm:t>
    </dgm:pt>
    <dgm:pt modelId="{B8B565E3-4999-4A4F-AF0F-D85955606DD4}" type="pres">
      <dgm:prSet presAssocID="{EA379CBC-3210-4A8A-851F-7782D8E904C6}" presName="Name8" presStyleCnt="0"/>
      <dgm:spPr/>
    </dgm:pt>
    <dgm:pt modelId="{D6ECC3C8-A1BB-45AE-A322-BB1BC5858E05}" type="pres">
      <dgm:prSet presAssocID="{EA379CBC-3210-4A8A-851F-7782D8E904C6}" presName="level" presStyleLbl="node1" presStyleIdx="1" presStyleCnt="3">
        <dgm:presLayoutVars>
          <dgm:chMax val="1"/>
          <dgm:bulletEnabled val="1"/>
        </dgm:presLayoutVars>
      </dgm:prSet>
      <dgm:spPr/>
      <dgm:t>
        <a:bodyPr/>
        <a:lstStyle/>
        <a:p>
          <a:endParaRPr lang="en-US"/>
        </a:p>
      </dgm:t>
    </dgm:pt>
    <dgm:pt modelId="{876D1222-2CB1-483D-B91D-8B1E0B7A13C7}" type="pres">
      <dgm:prSet presAssocID="{EA379CBC-3210-4A8A-851F-7782D8E904C6}" presName="levelTx" presStyleLbl="revTx" presStyleIdx="0" presStyleCnt="0">
        <dgm:presLayoutVars>
          <dgm:chMax val="1"/>
          <dgm:bulletEnabled val="1"/>
        </dgm:presLayoutVars>
      </dgm:prSet>
      <dgm:spPr/>
      <dgm:t>
        <a:bodyPr/>
        <a:lstStyle/>
        <a:p>
          <a:endParaRPr lang="en-US"/>
        </a:p>
      </dgm:t>
    </dgm:pt>
    <dgm:pt modelId="{40F1ACE6-9ABB-4415-8DC4-77A7E9E14F4A}" type="pres">
      <dgm:prSet presAssocID="{1EF2068C-E349-4C0E-8171-CA5717E0059E}" presName="Name8" presStyleCnt="0"/>
      <dgm:spPr/>
    </dgm:pt>
    <dgm:pt modelId="{56D1DBB6-2012-4D41-B080-563AC5259398}" type="pres">
      <dgm:prSet presAssocID="{1EF2068C-E349-4C0E-8171-CA5717E0059E}" presName="level" presStyleLbl="node1" presStyleIdx="2" presStyleCnt="3">
        <dgm:presLayoutVars>
          <dgm:chMax val="1"/>
          <dgm:bulletEnabled val="1"/>
        </dgm:presLayoutVars>
      </dgm:prSet>
      <dgm:spPr/>
      <dgm:t>
        <a:bodyPr/>
        <a:lstStyle/>
        <a:p>
          <a:endParaRPr lang="en-US"/>
        </a:p>
      </dgm:t>
    </dgm:pt>
    <dgm:pt modelId="{2AEBB07E-28AD-45A8-A87F-F5C030B0F9D7}" type="pres">
      <dgm:prSet presAssocID="{1EF2068C-E349-4C0E-8171-CA5717E0059E}" presName="levelTx" presStyleLbl="revTx" presStyleIdx="0" presStyleCnt="0">
        <dgm:presLayoutVars>
          <dgm:chMax val="1"/>
          <dgm:bulletEnabled val="1"/>
        </dgm:presLayoutVars>
      </dgm:prSet>
      <dgm:spPr/>
      <dgm:t>
        <a:bodyPr/>
        <a:lstStyle/>
        <a:p>
          <a:endParaRPr lang="en-US"/>
        </a:p>
      </dgm:t>
    </dgm:pt>
  </dgm:ptLst>
  <dgm:cxnLst>
    <dgm:cxn modelId="{1A877EEA-42FD-4121-890A-81679B1BFA1F}" type="presOf" srcId="{EA379CBC-3210-4A8A-851F-7782D8E904C6}" destId="{876D1222-2CB1-483D-B91D-8B1E0B7A13C7}" srcOrd="1" destOrd="0" presId="urn:microsoft.com/office/officeart/2005/8/layout/pyramid1"/>
    <dgm:cxn modelId="{A571F8AE-701A-4351-99AB-1A994F33B09A}" type="presOf" srcId="{1EF2068C-E349-4C0E-8171-CA5717E0059E}" destId="{56D1DBB6-2012-4D41-B080-563AC5259398}" srcOrd="0" destOrd="0" presId="urn:microsoft.com/office/officeart/2005/8/layout/pyramid1"/>
    <dgm:cxn modelId="{410405B9-F3BB-46B0-B748-EE287259E777}" type="presOf" srcId="{71922F31-F4AE-4FFA-A6FD-6FA38FA4905D}" destId="{BD9215AB-A814-4973-93AC-FEAA63AC0424}" srcOrd="0" destOrd="0" presId="urn:microsoft.com/office/officeart/2005/8/layout/pyramid1"/>
    <dgm:cxn modelId="{3390622D-A46E-401C-8097-63BD2518A679}" srcId="{71922F31-F4AE-4FFA-A6FD-6FA38FA4905D}" destId="{4C0D448A-AA53-4995-893B-A1F59F40CDB1}" srcOrd="0" destOrd="0" parTransId="{41911B26-6A1A-4CD5-A271-D77E529F540C}" sibTransId="{EA5EFFE1-9E6C-4370-AE06-02F7702CA943}"/>
    <dgm:cxn modelId="{EE2888E5-FBC8-4D01-98DC-3A9728560DF2}" type="presOf" srcId="{EA379CBC-3210-4A8A-851F-7782D8E904C6}" destId="{D6ECC3C8-A1BB-45AE-A322-BB1BC5858E05}" srcOrd="0" destOrd="0" presId="urn:microsoft.com/office/officeart/2005/8/layout/pyramid1"/>
    <dgm:cxn modelId="{4869430B-533B-4E33-9E69-44A01645976B}" srcId="{71922F31-F4AE-4FFA-A6FD-6FA38FA4905D}" destId="{1EF2068C-E349-4C0E-8171-CA5717E0059E}" srcOrd="2" destOrd="0" parTransId="{A3F307AB-47EF-429F-9E56-BE19A2DD70E7}" sibTransId="{A55D92F2-F06E-427D-8CFA-938C2CBD96B7}"/>
    <dgm:cxn modelId="{5FE6735D-28C0-4F57-B934-654AEDCE9DD7}" type="presOf" srcId="{1EF2068C-E349-4C0E-8171-CA5717E0059E}" destId="{2AEBB07E-28AD-45A8-A87F-F5C030B0F9D7}" srcOrd="1" destOrd="0" presId="urn:microsoft.com/office/officeart/2005/8/layout/pyramid1"/>
    <dgm:cxn modelId="{8FC83354-6E15-4428-A806-9C19C77A6A2B}" type="presOf" srcId="{4C0D448A-AA53-4995-893B-A1F59F40CDB1}" destId="{2D7F7097-6160-47E1-B34A-DD643E4EBDBA}" srcOrd="1" destOrd="0" presId="urn:microsoft.com/office/officeart/2005/8/layout/pyramid1"/>
    <dgm:cxn modelId="{FCE13DBE-D019-42A1-89AA-F73FDCE6AEFD}" srcId="{71922F31-F4AE-4FFA-A6FD-6FA38FA4905D}" destId="{EA379CBC-3210-4A8A-851F-7782D8E904C6}" srcOrd="1" destOrd="0" parTransId="{6A3DC1EB-57D2-476C-85D5-81DE0A79EA9A}" sibTransId="{E1B8A183-E9DC-4E12-A670-AAC68F9F3A0C}"/>
    <dgm:cxn modelId="{80AEC6CA-22A3-4F34-A5A0-2700D117B213}" type="presOf" srcId="{4C0D448A-AA53-4995-893B-A1F59F40CDB1}" destId="{5631C3C4-D586-479B-9CC5-F0066395E052}" srcOrd="0" destOrd="0" presId="urn:microsoft.com/office/officeart/2005/8/layout/pyramid1"/>
    <dgm:cxn modelId="{BCD22C52-10A9-4FBE-9CA9-DA1F18F44A98}" type="presParOf" srcId="{BD9215AB-A814-4973-93AC-FEAA63AC0424}" destId="{CDBFBEF7-7886-4F52-B100-E0D340A1914F}" srcOrd="0" destOrd="0" presId="urn:microsoft.com/office/officeart/2005/8/layout/pyramid1"/>
    <dgm:cxn modelId="{D90FBC75-9F2C-4C9D-AEC7-762F96184E90}" type="presParOf" srcId="{CDBFBEF7-7886-4F52-B100-E0D340A1914F}" destId="{5631C3C4-D586-479B-9CC5-F0066395E052}" srcOrd="0" destOrd="0" presId="urn:microsoft.com/office/officeart/2005/8/layout/pyramid1"/>
    <dgm:cxn modelId="{752C4340-73C3-4726-8CC5-8EC25FE05BC6}" type="presParOf" srcId="{CDBFBEF7-7886-4F52-B100-E0D340A1914F}" destId="{2D7F7097-6160-47E1-B34A-DD643E4EBDBA}" srcOrd="1" destOrd="0" presId="urn:microsoft.com/office/officeart/2005/8/layout/pyramid1"/>
    <dgm:cxn modelId="{F53AC22C-26CD-4AAB-98D4-C90E58EA3181}" type="presParOf" srcId="{BD9215AB-A814-4973-93AC-FEAA63AC0424}" destId="{B8B565E3-4999-4A4F-AF0F-D85955606DD4}" srcOrd="1" destOrd="0" presId="urn:microsoft.com/office/officeart/2005/8/layout/pyramid1"/>
    <dgm:cxn modelId="{A759B81E-435C-484E-A6F0-E8A82F0E588D}" type="presParOf" srcId="{B8B565E3-4999-4A4F-AF0F-D85955606DD4}" destId="{D6ECC3C8-A1BB-45AE-A322-BB1BC5858E05}" srcOrd="0" destOrd="0" presId="urn:microsoft.com/office/officeart/2005/8/layout/pyramid1"/>
    <dgm:cxn modelId="{EFA9E5B2-DE1F-4E06-A103-F2EA2FC8C562}" type="presParOf" srcId="{B8B565E3-4999-4A4F-AF0F-D85955606DD4}" destId="{876D1222-2CB1-483D-B91D-8B1E0B7A13C7}" srcOrd="1" destOrd="0" presId="urn:microsoft.com/office/officeart/2005/8/layout/pyramid1"/>
    <dgm:cxn modelId="{5F20FC9B-C1A3-4E79-A974-0B14F3E85149}" type="presParOf" srcId="{BD9215AB-A814-4973-93AC-FEAA63AC0424}" destId="{40F1ACE6-9ABB-4415-8DC4-77A7E9E14F4A}" srcOrd="2" destOrd="0" presId="urn:microsoft.com/office/officeart/2005/8/layout/pyramid1"/>
    <dgm:cxn modelId="{A825AD28-0D90-43D6-9AB6-6C11B35C559A}" type="presParOf" srcId="{40F1ACE6-9ABB-4415-8DC4-77A7E9E14F4A}" destId="{56D1DBB6-2012-4D41-B080-563AC5259398}" srcOrd="0" destOrd="0" presId="urn:microsoft.com/office/officeart/2005/8/layout/pyramid1"/>
    <dgm:cxn modelId="{557498E9-CE6C-4DF3-B56A-41825CCC368B}" type="presParOf" srcId="{40F1ACE6-9ABB-4415-8DC4-77A7E9E14F4A}" destId="{2AEBB07E-28AD-45A8-A87F-F5C030B0F9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A343D-A938-4304-A14B-B4C8C9655046}" type="doc">
      <dgm:prSet loTypeId="urn:microsoft.com/office/officeart/2005/8/layout/venn1" loCatId="relationship" qsTypeId="urn:microsoft.com/office/officeart/2005/8/quickstyle/simple1" qsCatId="simple" csTypeId="urn:microsoft.com/office/officeart/2005/8/colors/accent1_2" csCatId="accent1" phldr="1"/>
      <dgm:spPr/>
    </dgm:pt>
    <dgm:pt modelId="{B33ED238-1C8D-4B42-80F0-896C6E2B88B5}">
      <dgm:prSet phldrT="[Text]" custT="1"/>
      <dgm:spPr/>
      <dgm:t>
        <a:bodyPr/>
        <a:lstStyle/>
        <a:p>
          <a:pPr rtl="1"/>
          <a:r>
            <a:rPr lang="fa-IR" sz="2400" dirty="0">
              <a:cs typeface="B Titr" panose="00000700000000000000" pitchFamily="2" charset="-78"/>
            </a:rPr>
            <a:t>تدوین سیاست </a:t>
          </a:r>
        </a:p>
      </dgm:t>
    </dgm:pt>
    <dgm:pt modelId="{84FB449D-F417-4B84-82DB-6C25BE1B5C7E}" type="parTrans" cxnId="{233376FB-B10F-4C11-B03A-00F029B4FFB9}">
      <dgm:prSet/>
      <dgm:spPr/>
      <dgm:t>
        <a:bodyPr/>
        <a:lstStyle/>
        <a:p>
          <a:pPr rtl="1"/>
          <a:endParaRPr lang="fa-IR"/>
        </a:p>
      </dgm:t>
    </dgm:pt>
    <dgm:pt modelId="{BF9361E4-C2F5-4007-A6CB-CB465D73B6C3}" type="sibTrans" cxnId="{233376FB-B10F-4C11-B03A-00F029B4FFB9}">
      <dgm:prSet/>
      <dgm:spPr/>
      <dgm:t>
        <a:bodyPr/>
        <a:lstStyle/>
        <a:p>
          <a:pPr rtl="1"/>
          <a:endParaRPr lang="fa-IR"/>
        </a:p>
      </dgm:t>
    </dgm:pt>
    <dgm:pt modelId="{8658AA4F-84CA-45A2-9CE7-E5CA619C273B}">
      <dgm:prSet phldrT="[Text]" custT="1"/>
      <dgm:spPr/>
      <dgm:t>
        <a:bodyPr/>
        <a:lstStyle/>
        <a:p>
          <a:pPr rtl="1"/>
          <a:r>
            <a:rPr lang="fa-IR" sz="2000" dirty="0">
              <a:cs typeface="B Titr" panose="00000700000000000000" pitchFamily="2" charset="-78"/>
            </a:rPr>
            <a:t>اجرای سیاست</a:t>
          </a:r>
        </a:p>
      </dgm:t>
    </dgm:pt>
    <dgm:pt modelId="{74F4C44C-A927-43D6-9539-525649F84B44}" type="parTrans" cxnId="{5864DD69-C7D5-42E6-8E10-2BC14D195575}">
      <dgm:prSet/>
      <dgm:spPr/>
      <dgm:t>
        <a:bodyPr/>
        <a:lstStyle/>
        <a:p>
          <a:pPr rtl="1"/>
          <a:endParaRPr lang="fa-IR"/>
        </a:p>
      </dgm:t>
    </dgm:pt>
    <dgm:pt modelId="{9B4CC6B3-C32B-4028-AF77-B24D720327B2}" type="sibTrans" cxnId="{5864DD69-C7D5-42E6-8E10-2BC14D195575}">
      <dgm:prSet/>
      <dgm:spPr/>
      <dgm:t>
        <a:bodyPr/>
        <a:lstStyle/>
        <a:p>
          <a:pPr rtl="1"/>
          <a:endParaRPr lang="fa-IR"/>
        </a:p>
      </dgm:t>
    </dgm:pt>
    <dgm:pt modelId="{73D1349F-DEEE-4105-B294-8AF1238B958F}">
      <dgm:prSet phldrT="[Text]" custT="1"/>
      <dgm:spPr/>
      <dgm:t>
        <a:bodyPr/>
        <a:lstStyle/>
        <a:p>
          <a:pPr rtl="1"/>
          <a:r>
            <a:rPr lang="fa-IR" sz="1800" dirty="0">
              <a:cs typeface="B Titr" panose="00000700000000000000" pitchFamily="2" charset="-78"/>
            </a:rPr>
            <a:t>ارزشیابی سیاست</a:t>
          </a:r>
        </a:p>
      </dgm:t>
    </dgm:pt>
    <dgm:pt modelId="{DF2D76EC-3BCE-4379-B1FA-9F650118E4CC}" type="parTrans" cxnId="{8C07440B-90B1-4F27-8841-0A40C55582ED}">
      <dgm:prSet/>
      <dgm:spPr/>
      <dgm:t>
        <a:bodyPr/>
        <a:lstStyle/>
        <a:p>
          <a:pPr rtl="1"/>
          <a:endParaRPr lang="fa-IR"/>
        </a:p>
      </dgm:t>
    </dgm:pt>
    <dgm:pt modelId="{5CB1F00D-E495-473A-BF50-C86F637CC935}" type="sibTrans" cxnId="{8C07440B-90B1-4F27-8841-0A40C55582ED}">
      <dgm:prSet/>
      <dgm:spPr/>
      <dgm:t>
        <a:bodyPr/>
        <a:lstStyle/>
        <a:p>
          <a:pPr rtl="1"/>
          <a:endParaRPr lang="fa-IR"/>
        </a:p>
      </dgm:t>
    </dgm:pt>
    <dgm:pt modelId="{A305ADF9-834D-40DF-9CC1-F19A684E150D}" type="pres">
      <dgm:prSet presAssocID="{D25A343D-A938-4304-A14B-B4C8C9655046}" presName="compositeShape" presStyleCnt="0">
        <dgm:presLayoutVars>
          <dgm:chMax val="7"/>
          <dgm:dir/>
          <dgm:resizeHandles val="exact"/>
        </dgm:presLayoutVars>
      </dgm:prSet>
      <dgm:spPr/>
    </dgm:pt>
    <dgm:pt modelId="{77094FC4-6672-4B00-B4D8-D09BB79B9645}" type="pres">
      <dgm:prSet presAssocID="{B33ED238-1C8D-4B42-80F0-896C6E2B88B5}" presName="circ1" presStyleLbl="vennNode1" presStyleIdx="0" presStyleCnt="3"/>
      <dgm:spPr/>
      <dgm:t>
        <a:bodyPr/>
        <a:lstStyle/>
        <a:p>
          <a:endParaRPr lang="en-US"/>
        </a:p>
      </dgm:t>
    </dgm:pt>
    <dgm:pt modelId="{E3FB0BEF-E631-45B8-8821-15EE1A50653B}" type="pres">
      <dgm:prSet presAssocID="{B33ED238-1C8D-4B42-80F0-896C6E2B88B5}" presName="circ1Tx" presStyleLbl="revTx" presStyleIdx="0" presStyleCnt="0">
        <dgm:presLayoutVars>
          <dgm:chMax val="0"/>
          <dgm:chPref val="0"/>
          <dgm:bulletEnabled val="1"/>
        </dgm:presLayoutVars>
      </dgm:prSet>
      <dgm:spPr/>
      <dgm:t>
        <a:bodyPr/>
        <a:lstStyle/>
        <a:p>
          <a:endParaRPr lang="en-US"/>
        </a:p>
      </dgm:t>
    </dgm:pt>
    <dgm:pt modelId="{8C8344C7-8C2A-40D8-A76B-B262B88EC55A}" type="pres">
      <dgm:prSet presAssocID="{8658AA4F-84CA-45A2-9CE7-E5CA619C273B}" presName="circ2" presStyleLbl="vennNode1" presStyleIdx="1" presStyleCnt="3"/>
      <dgm:spPr/>
      <dgm:t>
        <a:bodyPr/>
        <a:lstStyle/>
        <a:p>
          <a:endParaRPr lang="en-US"/>
        </a:p>
      </dgm:t>
    </dgm:pt>
    <dgm:pt modelId="{7BE5CB11-2BCE-47B8-AA52-0A057D0C92D1}" type="pres">
      <dgm:prSet presAssocID="{8658AA4F-84CA-45A2-9CE7-E5CA619C273B}" presName="circ2Tx" presStyleLbl="revTx" presStyleIdx="0" presStyleCnt="0">
        <dgm:presLayoutVars>
          <dgm:chMax val="0"/>
          <dgm:chPref val="0"/>
          <dgm:bulletEnabled val="1"/>
        </dgm:presLayoutVars>
      </dgm:prSet>
      <dgm:spPr/>
      <dgm:t>
        <a:bodyPr/>
        <a:lstStyle/>
        <a:p>
          <a:endParaRPr lang="en-US"/>
        </a:p>
      </dgm:t>
    </dgm:pt>
    <dgm:pt modelId="{3E4AEA50-132A-4E32-9DAF-40A151F1E180}" type="pres">
      <dgm:prSet presAssocID="{73D1349F-DEEE-4105-B294-8AF1238B958F}" presName="circ3" presStyleLbl="vennNode1" presStyleIdx="2" presStyleCnt="3"/>
      <dgm:spPr/>
      <dgm:t>
        <a:bodyPr/>
        <a:lstStyle/>
        <a:p>
          <a:endParaRPr lang="en-US"/>
        </a:p>
      </dgm:t>
    </dgm:pt>
    <dgm:pt modelId="{F2E3BE81-C1F2-459C-83BA-731CF0E819C3}" type="pres">
      <dgm:prSet presAssocID="{73D1349F-DEEE-4105-B294-8AF1238B958F}" presName="circ3Tx" presStyleLbl="revTx" presStyleIdx="0" presStyleCnt="0">
        <dgm:presLayoutVars>
          <dgm:chMax val="0"/>
          <dgm:chPref val="0"/>
          <dgm:bulletEnabled val="1"/>
        </dgm:presLayoutVars>
      </dgm:prSet>
      <dgm:spPr/>
      <dgm:t>
        <a:bodyPr/>
        <a:lstStyle/>
        <a:p>
          <a:endParaRPr lang="en-US"/>
        </a:p>
      </dgm:t>
    </dgm:pt>
  </dgm:ptLst>
  <dgm:cxnLst>
    <dgm:cxn modelId="{F8D16F91-FFB5-44CC-85E6-F9C618E3CB6D}" type="presOf" srcId="{73D1349F-DEEE-4105-B294-8AF1238B958F}" destId="{F2E3BE81-C1F2-459C-83BA-731CF0E819C3}" srcOrd="1" destOrd="0" presId="urn:microsoft.com/office/officeart/2005/8/layout/venn1"/>
    <dgm:cxn modelId="{FFE48050-0A80-4FA6-9543-90B0AF3ED5EC}" type="presOf" srcId="{B33ED238-1C8D-4B42-80F0-896C6E2B88B5}" destId="{E3FB0BEF-E631-45B8-8821-15EE1A50653B}" srcOrd="1" destOrd="0" presId="urn:microsoft.com/office/officeart/2005/8/layout/venn1"/>
    <dgm:cxn modelId="{8C07440B-90B1-4F27-8841-0A40C55582ED}" srcId="{D25A343D-A938-4304-A14B-B4C8C9655046}" destId="{73D1349F-DEEE-4105-B294-8AF1238B958F}" srcOrd="2" destOrd="0" parTransId="{DF2D76EC-3BCE-4379-B1FA-9F650118E4CC}" sibTransId="{5CB1F00D-E495-473A-BF50-C86F637CC935}"/>
    <dgm:cxn modelId="{51F1D303-C6D2-482F-B909-13B86B090611}" type="presOf" srcId="{B33ED238-1C8D-4B42-80F0-896C6E2B88B5}" destId="{77094FC4-6672-4B00-B4D8-D09BB79B9645}" srcOrd="0" destOrd="0" presId="urn:microsoft.com/office/officeart/2005/8/layout/venn1"/>
    <dgm:cxn modelId="{5864DD69-C7D5-42E6-8E10-2BC14D195575}" srcId="{D25A343D-A938-4304-A14B-B4C8C9655046}" destId="{8658AA4F-84CA-45A2-9CE7-E5CA619C273B}" srcOrd="1" destOrd="0" parTransId="{74F4C44C-A927-43D6-9539-525649F84B44}" sibTransId="{9B4CC6B3-C32B-4028-AF77-B24D720327B2}"/>
    <dgm:cxn modelId="{233376FB-B10F-4C11-B03A-00F029B4FFB9}" srcId="{D25A343D-A938-4304-A14B-B4C8C9655046}" destId="{B33ED238-1C8D-4B42-80F0-896C6E2B88B5}" srcOrd="0" destOrd="0" parTransId="{84FB449D-F417-4B84-82DB-6C25BE1B5C7E}" sibTransId="{BF9361E4-C2F5-4007-A6CB-CB465D73B6C3}"/>
    <dgm:cxn modelId="{0CF46FAD-ECC3-4952-9AD9-ABF56A0BE0CC}" type="presOf" srcId="{8658AA4F-84CA-45A2-9CE7-E5CA619C273B}" destId="{8C8344C7-8C2A-40D8-A76B-B262B88EC55A}" srcOrd="0" destOrd="0" presId="urn:microsoft.com/office/officeart/2005/8/layout/venn1"/>
    <dgm:cxn modelId="{B3A41A10-1DCB-478C-BED4-873BD73413BA}" type="presOf" srcId="{73D1349F-DEEE-4105-B294-8AF1238B958F}" destId="{3E4AEA50-132A-4E32-9DAF-40A151F1E180}" srcOrd="0" destOrd="0" presId="urn:microsoft.com/office/officeart/2005/8/layout/venn1"/>
    <dgm:cxn modelId="{29933145-0CCF-47C5-B64F-6963D8FA37BE}" type="presOf" srcId="{8658AA4F-84CA-45A2-9CE7-E5CA619C273B}" destId="{7BE5CB11-2BCE-47B8-AA52-0A057D0C92D1}" srcOrd="1" destOrd="0" presId="urn:microsoft.com/office/officeart/2005/8/layout/venn1"/>
    <dgm:cxn modelId="{162677A1-BD82-478B-919D-E1B66CCFC4F5}" type="presOf" srcId="{D25A343D-A938-4304-A14B-B4C8C9655046}" destId="{A305ADF9-834D-40DF-9CC1-F19A684E150D}" srcOrd="0" destOrd="0" presId="urn:microsoft.com/office/officeart/2005/8/layout/venn1"/>
    <dgm:cxn modelId="{849825D9-69FF-4BFD-AA54-524A6EE5C43A}" type="presParOf" srcId="{A305ADF9-834D-40DF-9CC1-F19A684E150D}" destId="{77094FC4-6672-4B00-B4D8-D09BB79B9645}" srcOrd="0" destOrd="0" presId="urn:microsoft.com/office/officeart/2005/8/layout/venn1"/>
    <dgm:cxn modelId="{E457D974-9BBC-473F-9030-A52B58822A57}" type="presParOf" srcId="{A305ADF9-834D-40DF-9CC1-F19A684E150D}" destId="{E3FB0BEF-E631-45B8-8821-15EE1A50653B}" srcOrd="1" destOrd="0" presId="urn:microsoft.com/office/officeart/2005/8/layout/venn1"/>
    <dgm:cxn modelId="{2BC09CAC-A408-4ED1-8BD8-F81CC4D926D5}" type="presParOf" srcId="{A305ADF9-834D-40DF-9CC1-F19A684E150D}" destId="{8C8344C7-8C2A-40D8-A76B-B262B88EC55A}" srcOrd="2" destOrd="0" presId="urn:microsoft.com/office/officeart/2005/8/layout/venn1"/>
    <dgm:cxn modelId="{1604231D-4F35-49F2-A5A4-4264597BFFEE}" type="presParOf" srcId="{A305ADF9-834D-40DF-9CC1-F19A684E150D}" destId="{7BE5CB11-2BCE-47B8-AA52-0A057D0C92D1}" srcOrd="3" destOrd="0" presId="urn:microsoft.com/office/officeart/2005/8/layout/venn1"/>
    <dgm:cxn modelId="{83961632-A4E0-482D-A8E4-22E5E8C7DCAB}" type="presParOf" srcId="{A305ADF9-834D-40DF-9CC1-F19A684E150D}" destId="{3E4AEA50-132A-4E32-9DAF-40A151F1E180}" srcOrd="4" destOrd="0" presId="urn:microsoft.com/office/officeart/2005/8/layout/venn1"/>
    <dgm:cxn modelId="{82523C96-8E87-4A37-B181-652198ED1FFF}" type="presParOf" srcId="{A305ADF9-834D-40DF-9CC1-F19A684E150D}" destId="{F2E3BE81-C1F2-459C-83BA-731CF0E819C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8C148B-1F1F-418B-92DA-D25AD5CC9BBF}" type="doc">
      <dgm:prSet loTypeId="urn:microsoft.com/office/officeart/2005/8/layout/hProcess9" loCatId="process" qsTypeId="urn:microsoft.com/office/officeart/2005/8/quickstyle/simple1" qsCatId="simple" csTypeId="urn:microsoft.com/office/officeart/2005/8/colors/accent3_1" csCatId="accent3" phldr="1"/>
      <dgm:spPr/>
    </dgm:pt>
    <dgm:pt modelId="{9400500F-7CE6-4B34-9E4F-C15C5351797A}">
      <dgm:prSet phldrT="[Text]"/>
      <dgm:spPr/>
      <dgm:t>
        <a:bodyPr/>
        <a:lstStyle/>
        <a:p>
          <a:pPr rtl="1"/>
          <a:r>
            <a:rPr lang="fa-IR" dirty="0">
              <a:cs typeface="B Koodak" panose="00000700000000000000" pitchFamily="2" charset="-78"/>
            </a:rPr>
            <a:t>درون داد</a:t>
          </a:r>
        </a:p>
      </dgm:t>
    </dgm:pt>
    <dgm:pt modelId="{A718741F-74CF-403B-B719-CC388C032F80}" type="parTrans" cxnId="{79746940-0F19-4E48-954A-68C33A7FE6D0}">
      <dgm:prSet/>
      <dgm:spPr/>
      <dgm:t>
        <a:bodyPr/>
        <a:lstStyle/>
        <a:p>
          <a:pPr rtl="1"/>
          <a:endParaRPr lang="fa-IR"/>
        </a:p>
      </dgm:t>
    </dgm:pt>
    <dgm:pt modelId="{55756E56-2571-4F73-B4AE-517AD60F14E9}" type="sibTrans" cxnId="{79746940-0F19-4E48-954A-68C33A7FE6D0}">
      <dgm:prSet/>
      <dgm:spPr/>
      <dgm:t>
        <a:bodyPr/>
        <a:lstStyle/>
        <a:p>
          <a:pPr rtl="1"/>
          <a:endParaRPr lang="fa-IR"/>
        </a:p>
      </dgm:t>
    </dgm:pt>
    <dgm:pt modelId="{092D7AEF-E8DB-4E86-B7FC-9F7CD618A39D}">
      <dgm:prSet phldrT="[Text]"/>
      <dgm:spPr/>
      <dgm:t>
        <a:bodyPr/>
        <a:lstStyle/>
        <a:p>
          <a:pPr rtl="1"/>
          <a:r>
            <a:rPr lang="fa-IR" dirty="0">
              <a:cs typeface="B Koodak" panose="00000700000000000000" pitchFamily="2" charset="-78"/>
            </a:rPr>
            <a:t>فرایند</a:t>
          </a:r>
        </a:p>
      </dgm:t>
    </dgm:pt>
    <dgm:pt modelId="{94844757-1913-446F-9348-FA9994833F73}" type="parTrans" cxnId="{4BABBDCB-4C59-42C8-9771-DC53B0DDC822}">
      <dgm:prSet/>
      <dgm:spPr/>
      <dgm:t>
        <a:bodyPr/>
        <a:lstStyle/>
        <a:p>
          <a:pPr rtl="1"/>
          <a:endParaRPr lang="fa-IR"/>
        </a:p>
      </dgm:t>
    </dgm:pt>
    <dgm:pt modelId="{E71376F3-66AB-47A0-9814-81B1D9DEC803}" type="sibTrans" cxnId="{4BABBDCB-4C59-42C8-9771-DC53B0DDC822}">
      <dgm:prSet/>
      <dgm:spPr/>
      <dgm:t>
        <a:bodyPr/>
        <a:lstStyle/>
        <a:p>
          <a:pPr rtl="1"/>
          <a:endParaRPr lang="fa-IR"/>
        </a:p>
      </dgm:t>
    </dgm:pt>
    <dgm:pt modelId="{B52EBE22-77FD-4233-BF21-960360B5E5F9}">
      <dgm:prSet phldrT="[Text]"/>
      <dgm:spPr/>
      <dgm:t>
        <a:bodyPr/>
        <a:lstStyle/>
        <a:p>
          <a:pPr rtl="1"/>
          <a:r>
            <a:rPr lang="fa-IR" dirty="0">
              <a:cs typeface="B Koodak" panose="00000700000000000000" pitchFamily="2" charset="-78"/>
            </a:rPr>
            <a:t>برون داد</a:t>
          </a:r>
        </a:p>
      </dgm:t>
    </dgm:pt>
    <dgm:pt modelId="{ED01B903-EA87-447D-B853-E3EC9FCA2B25}" type="parTrans" cxnId="{07E5866D-991B-40A8-BB77-564D8E269CD7}">
      <dgm:prSet/>
      <dgm:spPr/>
      <dgm:t>
        <a:bodyPr/>
        <a:lstStyle/>
        <a:p>
          <a:pPr rtl="1"/>
          <a:endParaRPr lang="fa-IR"/>
        </a:p>
      </dgm:t>
    </dgm:pt>
    <dgm:pt modelId="{5EEC2C00-66F0-472B-9E8D-822ABABA80EF}" type="sibTrans" cxnId="{07E5866D-991B-40A8-BB77-564D8E269CD7}">
      <dgm:prSet/>
      <dgm:spPr/>
      <dgm:t>
        <a:bodyPr/>
        <a:lstStyle/>
        <a:p>
          <a:pPr rtl="1"/>
          <a:endParaRPr lang="fa-IR"/>
        </a:p>
      </dgm:t>
    </dgm:pt>
    <dgm:pt modelId="{B62B68DA-AEA1-4A16-9627-0E93E97542C1}" type="pres">
      <dgm:prSet presAssocID="{648C148B-1F1F-418B-92DA-D25AD5CC9BBF}" presName="CompostProcess" presStyleCnt="0">
        <dgm:presLayoutVars>
          <dgm:dir/>
          <dgm:resizeHandles val="exact"/>
        </dgm:presLayoutVars>
      </dgm:prSet>
      <dgm:spPr/>
    </dgm:pt>
    <dgm:pt modelId="{2F1CE65E-ECB8-49AB-BEC9-FEC49B679693}" type="pres">
      <dgm:prSet presAssocID="{648C148B-1F1F-418B-92DA-D25AD5CC9BBF}" presName="arrow" presStyleLbl="bgShp" presStyleIdx="0" presStyleCnt="1"/>
      <dgm:spPr/>
    </dgm:pt>
    <dgm:pt modelId="{2FE349D4-6727-49D9-A605-9179F40039EB}" type="pres">
      <dgm:prSet presAssocID="{648C148B-1F1F-418B-92DA-D25AD5CC9BBF}" presName="linearProcess" presStyleCnt="0"/>
      <dgm:spPr/>
    </dgm:pt>
    <dgm:pt modelId="{3BF77FA9-2F37-4AE5-9CFD-0D8F84DDFD45}" type="pres">
      <dgm:prSet presAssocID="{9400500F-7CE6-4B34-9E4F-C15C5351797A}" presName="textNode" presStyleLbl="node1" presStyleIdx="0" presStyleCnt="3">
        <dgm:presLayoutVars>
          <dgm:bulletEnabled val="1"/>
        </dgm:presLayoutVars>
      </dgm:prSet>
      <dgm:spPr/>
      <dgm:t>
        <a:bodyPr/>
        <a:lstStyle/>
        <a:p>
          <a:endParaRPr lang="en-US"/>
        </a:p>
      </dgm:t>
    </dgm:pt>
    <dgm:pt modelId="{3CD3EA6A-61B6-45BC-839F-AC9CCF9E780C}" type="pres">
      <dgm:prSet presAssocID="{55756E56-2571-4F73-B4AE-517AD60F14E9}" presName="sibTrans" presStyleCnt="0"/>
      <dgm:spPr/>
    </dgm:pt>
    <dgm:pt modelId="{3680E82A-1DED-4352-939C-246F6D9B4F62}" type="pres">
      <dgm:prSet presAssocID="{092D7AEF-E8DB-4E86-B7FC-9F7CD618A39D}" presName="textNode" presStyleLbl="node1" presStyleIdx="1" presStyleCnt="3">
        <dgm:presLayoutVars>
          <dgm:bulletEnabled val="1"/>
        </dgm:presLayoutVars>
      </dgm:prSet>
      <dgm:spPr/>
      <dgm:t>
        <a:bodyPr/>
        <a:lstStyle/>
        <a:p>
          <a:endParaRPr lang="en-US"/>
        </a:p>
      </dgm:t>
    </dgm:pt>
    <dgm:pt modelId="{3A90F165-EE24-4888-947E-260B28E9B01C}" type="pres">
      <dgm:prSet presAssocID="{E71376F3-66AB-47A0-9814-81B1D9DEC803}" presName="sibTrans" presStyleCnt="0"/>
      <dgm:spPr/>
    </dgm:pt>
    <dgm:pt modelId="{9532C823-C7A1-4B0C-B988-8B26F902C412}" type="pres">
      <dgm:prSet presAssocID="{B52EBE22-77FD-4233-BF21-960360B5E5F9}" presName="textNode" presStyleLbl="node1" presStyleIdx="2" presStyleCnt="3" custLinFactNeighborX="22572" custLinFactNeighborY="-8798">
        <dgm:presLayoutVars>
          <dgm:bulletEnabled val="1"/>
        </dgm:presLayoutVars>
      </dgm:prSet>
      <dgm:spPr/>
      <dgm:t>
        <a:bodyPr/>
        <a:lstStyle/>
        <a:p>
          <a:endParaRPr lang="en-US"/>
        </a:p>
      </dgm:t>
    </dgm:pt>
  </dgm:ptLst>
  <dgm:cxnLst>
    <dgm:cxn modelId="{C0388FE9-F7D3-480A-9E84-9D3E11D3E5BE}" type="presOf" srcId="{9400500F-7CE6-4B34-9E4F-C15C5351797A}" destId="{3BF77FA9-2F37-4AE5-9CFD-0D8F84DDFD45}" srcOrd="0" destOrd="0" presId="urn:microsoft.com/office/officeart/2005/8/layout/hProcess9"/>
    <dgm:cxn modelId="{24353522-DC13-4557-AE68-1F5D85140D33}" type="presOf" srcId="{B52EBE22-77FD-4233-BF21-960360B5E5F9}" destId="{9532C823-C7A1-4B0C-B988-8B26F902C412}" srcOrd="0" destOrd="0" presId="urn:microsoft.com/office/officeart/2005/8/layout/hProcess9"/>
    <dgm:cxn modelId="{4BABBDCB-4C59-42C8-9771-DC53B0DDC822}" srcId="{648C148B-1F1F-418B-92DA-D25AD5CC9BBF}" destId="{092D7AEF-E8DB-4E86-B7FC-9F7CD618A39D}" srcOrd="1" destOrd="0" parTransId="{94844757-1913-446F-9348-FA9994833F73}" sibTransId="{E71376F3-66AB-47A0-9814-81B1D9DEC803}"/>
    <dgm:cxn modelId="{79746940-0F19-4E48-954A-68C33A7FE6D0}" srcId="{648C148B-1F1F-418B-92DA-D25AD5CC9BBF}" destId="{9400500F-7CE6-4B34-9E4F-C15C5351797A}" srcOrd="0" destOrd="0" parTransId="{A718741F-74CF-403B-B719-CC388C032F80}" sibTransId="{55756E56-2571-4F73-B4AE-517AD60F14E9}"/>
    <dgm:cxn modelId="{E1F30673-5248-486D-9140-6D0AB9616860}" type="presOf" srcId="{092D7AEF-E8DB-4E86-B7FC-9F7CD618A39D}" destId="{3680E82A-1DED-4352-939C-246F6D9B4F62}" srcOrd="0" destOrd="0" presId="urn:microsoft.com/office/officeart/2005/8/layout/hProcess9"/>
    <dgm:cxn modelId="{2D18865F-43EF-4413-9A98-2DF8F7EA98F6}" type="presOf" srcId="{648C148B-1F1F-418B-92DA-D25AD5CC9BBF}" destId="{B62B68DA-AEA1-4A16-9627-0E93E97542C1}" srcOrd="0" destOrd="0" presId="urn:microsoft.com/office/officeart/2005/8/layout/hProcess9"/>
    <dgm:cxn modelId="{07E5866D-991B-40A8-BB77-564D8E269CD7}" srcId="{648C148B-1F1F-418B-92DA-D25AD5CC9BBF}" destId="{B52EBE22-77FD-4233-BF21-960360B5E5F9}" srcOrd="2" destOrd="0" parTransId="{ED01B903-EA87-447D-B853-E3EC9FCA2B25}" sibTransId="{5EEC2C00-66F0-472B-9E8D-822ABABA80EF}"/>
    <dgm:cxn modelId="{27D0AB21-C32A-4029-95B1-B7D7516DC8F3}" type="presParOf" srcId="{B62B68DA-AEA1-4A16-9627-0E93E97542C1}" destId="{2F1CE65E-ECB8-49AB-BEC9-FEC49B679693}" srcOrd="0" destOrd="0" presId="urn:microsoft.com/office/officeart/2005/8/layout/hProcess9"/>
    <dgm:cxn modelId="{7367F112-13F2-43CB-B86A-65A2A1B5123F}" type="presParOf" srcId="{B62B68DA-AEA1-4A16-9627-0E93E97542C1}" destId="{2FE349D4-6727-49D9-A605-9179F40039EB}" srcOrd="1" destOrd="0" presId="urn:microsoft.com/office/officeart/2005/8/layout/hProcess9"/>
    <dgm:cxn modelId="{75715352-3063-476A-8F5F-A5B9B7D741B4}" type="presParOf" srcId="{2FE349D4-6727-49D9-A605-9179F40039EB}" destId="{3BF77FA9-2F37-4AE5-9CFD-0D8F84DDFD45}" srcOrd="0" destOrd="0" presId="urn:microsoft.com/office/officeart/2005/8/layout/hProcess9"/>
    <dgm:cxn modelId="{47950786-8F26-4C0C-A999-6810E1D38B1E}" type="presParOf" srcId="{2FE349D4-6727-49D9-A605-9179F40039EB}" destId="{3CD3EA6A-61B6-45BC-839F-AC9CCF9E780C}" srcOrd="1" destOrd="0" presId="urn:microsoft.com/office/officeart/2005/8/layout/hProcess9"/>
    <dgm:cxn modelId="{81805932-BC93-4252-84F4-96B8A6F01754}" type="presParOf" srcId="{2FE349D4-6727-49D9-A605-9179F40039EB}" destId="{3680E82A-1DED-4352-939C-246F6D9B4F62}" srcOrd="2" destOrd="0" presId="urn:microsoft.com/office/officeart/2005/8/layout/hProcess9"/>
    <dgm:cxn modelId="{1A355C6E-A2FB-4BBC-92E7-992E6C03BDDC}" type="presParOf" srcId="{2FE349D4-6727-49D9-A605-9179F40039EB}" destId="{3A90F165-EE24-4888-947E-260B28E9B01C}" srcOrd="3" destOrd="0" presId="urn:microsoft.com/office/officeart/2005/8/layout/hProcess9"/>
    <dgm:cxn modelId="{2C182A0B-D82B-489C-B81D-0E67CB0B9315}" type="presParOf" srcId="{2FE349D4-6727-49D9-A605-9179F40039EB}" destId="{9532C823-C7A1-4B0C-B988-8B26F902C41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4C49DE-5FB6-4580-8283-A48765C2E409}" type="doc">
      <dgm:prSet loTypeId="urn:microsoft.com/office/officeart/2005/8/layout/hList1" loCatId="list" qsTypeId="urn:microsoft.com/office/officeart/2005/8/quickstyle/simple1" qsCatId="simple" csTypeId="urn:microsoft.com/office/officeart/2005/8/colors/colorful4" csCatId="colorful" phldr="1"/>
      <dgm:spPr/>
      <dgm:t>
        <a:bodyPr/>
        <a:lstStyle/>
        <a:p>
          <a:pPr rtl="1"/>
          <a:endParaRPr lang="fa-IR"/>
        </a:p>
      </dgm:t>
    </dgm:pt>
    <dgm:pt modelId="{F32B7884-A06C-4FD0-8AD6-104DDCCD9E40}">
      <dgm:prSet phldrT="[Text]" custT="1"/>
      <dgm:spPr/>
      <dgm:t>
        <a:bodyPr/>
        <a:lstStyle/>
        <a:p>
          <a:pPr rtl="1"/>
          <a:r>
            <a:rPr lang="fa-IR" sz="2800" dirty="0">
              <a:cs typeface="B Koodak" panose="00000700000000000000" pitchFamily="2" charset="-78"/>
            </a:rPr>
            <a:t>چیدمان/کارکرد نظام سلامت</a:t>
          </a:r>
        </a:p>
      </dgm:t>
    </dgm:pt>
    <dgm:pt modelId="{CB296222-1CD2-4F2E-BEAB-8A8EEEF16280}" type="parTrans" cxnId="{97A44770-1566-43C7-B923-874F4850C762}">
      <dgm:prSet/>
      <dgm:spPr/>
      <dgm:t>
        <a:bodyPr/>
        <a:lstStyle/>
        <a:p>
          <a:pPr rtl="1"/>
          <a:endParaRPr lang="fa-IR"/>
        </a:p>
      </dgm:t>
    </dgm:pt>
    <dgm:pt modelId="{4B483172-69A2-4CB6-B9FC-3E8C254A766C}" type="sibTrans" cxnId="{97A44770-1566-43C7-B923-874F4850C762}">
      <dgm:prSet/>
      <dgm:spPr/>
      <dgm:t>
        <a:bodyPr/>
        <a:lstStyle/>
        <a:p>
          <a:pPr rtl="1"/>
          <a:endParaRPr lang="fa-IR"/>
        </a:p>
      </dgm:t>
    </dgm:pt>
    <dgm:pt modelId="{901909C3-0744-4AA5-BBA3-5756CBF43FF6}">
      <dgm:prSet phldrT="[Text]" custT="1"/>
      <dgm:spPr/>
      <dgm:t>
        <a:bodyPr/>
        <a:lstStyle/>
        <a:p>
          <a:pPr rtl="1"/>
          <a:r>
            <a:rPr lang="fa-IR" sz="2800" dirty="0">
              <a:cs typeface="B Koodak" panose="00000700000000000000" pitchFamily="2" charset="-78"/>
            </a:rPr>
            <a:t>حکمرانی</a:t>
          </a:r>
        </a:p>
      </dgm:t>
    </dgm:pt>
    <dgm:pt modelId="{40538564-F9C3-40DF-9686-8DD3B9F4FCD4}" type="parTrans" cxnId="{57D9655A-1DBC-4546-ACA0-E7F7BE61C4CB}">
      <dgm:prSet/>
      <dgm:spPr/>
      <dgm:t>
        <a:bodyPr/>
        <a:lstStyle/>
        <a:p>
          <a:pPr rtl="1"/>
          <a:endParaRPr lang="fa-IR"/>
        </a:p>
      </dgm:t>
    </dgm:pt>
    <dgm:pt modelId="{7DAD2718-7411-4C9F-897E-C2D8F75F1631}" type="sibTrans" cxnId="{57D9655A-1DBC-4546-ACA0-E7F7BE61C4CB}">
      <dgm:prSet/>
      <dgm:spPr/>
      <dgm:t>
        <a:bodyPr/>
        <a:lstStyle/>
        <a:p>
          <a:pPr rtl="1"/>
          <a:endParaRPr lang="fa-IR"/>
        </a:p>
      </dgm:t>
    </dgm:pt>
    <dgm:pt modelId="{17F50A3E-C596-47C3-B312-5C993D08D788}">
      <dgm:prSet phldrT="[Text]" custT="1"/>
      <dgm:spPr/>
      <dgm:t>
        <a:bodyPr/>
        <a:lstStyle/>
        <a:p>
          <a:pPr rtl="1"/>
          <a:r>
            <a:rPr lang="fa-IR" sz="2800" dirty="0">
              <a:cs typeface="B Koodak" panose="00000700000000000000" pitchFamily="2" charset="-78"/>
            </a:rPr>
            <a:t>تامین منابع و ارائه خدمات</a:t>
          </a:r>
        </a:p>
      </dgm:t>
    </dgm:pt>
    <dgm:pt modelId="{D0EC2551-0E73-4ECE-AF8C-8897359C893F}" type="parTrans" cxnId="{E8E390E2-8839-46B1-B6DB-EF2F9C255962}">
      <dgm:prSet/>
      <dgm:spPr/>
      <dgm:t>
        <a:bodyPr/>
        <a:lstStyle/>
        <a:p>
          <a:pPr rtl="1"/>
          <a:endParaRPr lang="fa-IR"/>
        </a:p>
      </dgm:t>
    </dgm:pt>
    <dgm:pt modelId="{69E22487-4B83-4CEE-839F-88C09EA198A9}" type="sibTrans" cxnId="{E8E390E2-8839-46B1-B6DB-EF2F9C255962}">
      <dgm:prSet/>
      <dgm:spPr/>
      <dgm:t>
        <a:bodyPr/>
        <a:lstStyle/>
        <a:p>
          <a:pPr rtl="1"/>
          <a:endParaRPr lang="fa-IR"/>
        </a:p>
      </dgm:t>
    </dgm:pt>
    <dgm:pt modelId="{11545FB5-4510-47A6-B89F-1F4282DDE910}">
      <dgm:prSet phldrT="[Text]" custT="1"/>
      <dgm:spPr/>
      <dgm:t>
        <a:bodyPr/>
        <a:lstStyle/>
        <a:p>
          <a:pPr rtl="1"/>
          <a:r>
            <a:rPr lang="fa-IR" sz="2800" dirty="0">
              <a:cs typeface="B Koodak" panose="00000700000000000000" pitchFamily="2" charset="-78"/>
            </a:rPr>
            <a:t>نحوه استقرار برنامه ها و ملاخلات سلامت</a:t>
          </a:r>
        </a:p>
      </dgm:t>
    </dgm:pt>
    <dgm:pt modelId="{792298EC-A66E-4C2F-B84C-565EAF02760D}" type="parTrans" cxnId="{A2E0E41F-0709-4E39-B445-82A2D97E7873}">
      <dgm:prSet/>
      <dgm:spPr/>
      <dgm:t>
        <a:bodyPr/>
        <a:lstStyle/>
        <a:p>
          <a:pPr rtl="1"/>
          <a:endParaRPr lang="fa-IR"/>
        </a:p>
      </dgm:t>
    </dgm:pt>
    <dgm:pt modelId="{2D64A674-3CAF-4265-BF7E-189C1CE9E0EF}" type="sibTrans" cxnId="{A2E0E41F-0709-4E39-B445-82A2D97E7873}">
      <dgm:prSet/>
      <dgm:spPr/>
      <dgm:t>
        <a:bodyPr/>
        <a:lstStyle/>
        <a:p>
          <a:pPr rtl="1"/>
          <a:endParaRPr lang="fa-IR"/>
        </a:p>
      </dgm:t>
    </dgm:pt>
    <dgm:pt modelId="{A7A217DD-F0F7-467F-BB57-DDD0FFDDC826}">
      <dgm:prSet phldrT="[Text]" custT="1"/>
      <dgm:spPr/>
      <dgm:t>
        <a:bodyPr/>
        <a:lstStyle/>
        <a:p>
          <a:pPr algn="ctr" rtl="1">
            <a:buNone/>
          </a:pPr>
          <a:r>
            <a:rPr lang="fa-IR" sz="2800" dirty="0">
              <a:cs typeface="B Koodak" panose="00000700000000000000" pitchFamily="2" charset="-78"/>
            </a:rPr>
            <a:t>نبود برنامه، اجرا نشدن، اجرای ناقص و یا اثر بخش نبودن برنامه </a:t>
          </a:r>
          <a:endParaRPr lang="fa-IR" sz="2800" dirty="0"/>
        </a:p>
      </dgm:t>
    </dgm:pt>
    <dgm:pt modelId="{B8D955C9-5494-4D1B-BCBB-D16B316D5D1A}" type="parTrans" cxnId="{2E5B67FC-BE96-45EB-BF34-38AA253553C7}">
      <dgm:prSet/>
      <dgm:spPr/>
      <dgm:t>
        <a:bodyPr/>
        <a:lstStyle/>
        <a:p>
          <a:pPr rtl="1"/>
          <a:endParaRPr lang="fa-IR"/>
        </a:p>
      </dgm:t>
    </dgm:pt>
    <dgm:pt modelId="{4C50E71A-122B-4A24-AF8A-0729D7A4CC10}" type="sibTrans" cxnId="{2E5B67FC-BE96-45EB-BF34-38AA253553C7}">
      <dgm:prSet/>
      <dgm:spPr/>
      <dgm:t>
        <a:bodyPr/>
        <a:lstStyle/>
        <a:p>
          <a:pPr rtl="1"/>
          <a:endParaRPr lang="fa-IR"/>
        </a:p>
      </dgm:t>
    </dgm:pt>
    <dgm:pt modelId="{1E880B23-934F-4CC5-8F2C-B690750F40CB}">
      <dgm:prSet phldrT="[Text]" custT="1"/>
      <dgm:spPr/>
      <dgm:t>
        <a:bodyPr/>
        <a:lstStyle/>
        <a:p>
          <a:pPr rtl="1"/>
          <a:r>
            <a:rPr lang="fa-IR" sz="2800" dirty="0">
              <a:cs typeface="B Koodak" panose="00000700000000000000" pitchFamily="2" charset="-78"/>
            </a:rPr>
            <a:t>بیماری و عوامل خطر</a:t>
          </a:r>
        </a:p>
      </dgm:t>
    </dgm:pt>
    <dgm:pt modelId="{1A1607B4-742E-4D34-9E87-AB19D56633F6}" type="parTrans" cxnId="{5C8A7B57-572A-4216-801B-A91D1371C426}">
      <dgm:prSet/>
      <dgm:spPr/>
      <dgm:t>
        <a:bodyPr/>
        <a:lstStyle/>
        <a:p>
          <a:pPr rtl="1"/>
          <a:endParaRPr lang="fa-IR"/>
        </a:p>
      </dgm:t>
    </dgm:pt>
    <dgm:pt modelId="{2D1B190F-FC19-40F5-903C-93010BD5BE5E}" type="sibTrans" cxnId="{5C8A7B57-572A-4216-801B-A91D1371C426}">
      <dgm:prSet/>
      <dgm:spPr/>
      <dgm:t>
        <a:bodyPr/>
        <a:lstStyle/>
        <a:p>
          <a:pPr rtl="1"/>
          <a:endParaRPr lang="fa-IR"/>
        </a:p>
      </dgm:t>
    </dgm:pt>
    <dgm:pt modelId="{3B26C217-436C-46CD-83E8-813AC87B8CDF}">
      <dgm:prSet phldrT="[Text]" custT="1"/>
      <dgm:spPr/>
      <dgm:t>
        <a:bodyPr/>
        <a:lstStyle/>
        <a:p>
          <a:pPr algn="ctr" rtl="1"/>
          <a:r>
            <a:rPr lang="fa-IR" sz="2400" dirty="0">
              <a:cs typeface="B Koodak" panose="00000700000000000000" pitchFamily="2" charset="-78"/>
            </a:rPr>
            <a:t>بروز، شیوع</a:t>
          </a:r>
        </a:p>
      </dgm:t>
    </dgm:pt>
    <dgm:pt modelId="{35043377-CF2F-4564-B04C-F71E32599AE2}" type="parTrans" cxnId="{5E41D54A-06D9-43BA-85DE-EC1EDC10252E}">
      <dgm:prSet/>
      <dgm:spPr/>
      <dgm:t>
        <a:bodyPr/>
        <a:lstStyle/>
        <a:p>
          <a:pPr rtl="1"/>
          <a:endParaRPr lang="fa-IR"/>
        </a:p>
      </dgm:t>
    </dgm:pt>
    <dgm:pt modelId="{2BED714B-3B7D-48C2-A83E-A9FCCD3580FF}" type="sibTrans" cxnId="{5E41D54A-06D9-43BA-85DE-EC1EDC10252E}">
      <dgm:prSet/>
      <dgm:spPr/>
      <dgm:t>
        <a:bodyPr/>
        <a:lstStyle/>
        <a:p>
          <a:pPr rtl="1"/>
          <a:endParaRPr lang="fa-IR"/>
        </a:p>
      </dgm:t>
    </dgm:pt>
    <dgm:pt modelId="{32212D19-AB91-4F5E-9330-C58DDC2DBFA1}">
      <dgm:prSet phldrT="[Text]" custT="1"/>
      <dgm:spPr/>
      <dgm:t>
        <a:bodyPr/>
        <a:lstStyle/>
        <a:p>
          <a:pPr algn="ctr" rtl="1"/>
          <a:r>
            <a:rPr lang="fa-IR" sz="2400" dirty="0">
              <a:cs typeface="B Koodak" panose="00000700000000000000" pitchFamily="2" charset="-78"/>
            </a:rPr>
            <a:t>مرگ و میر</a:t>
          </a:r>
        </a:p>
      </dgm:t>
    </dgm:pt>
    <dgm:pt modelId="{24905E67-6D2D-46D0-81ED-BBBF121A827E}" type="parTrans" cxnId="{78828AA8-F0D1-441E-8302-03982DBB285F}">
      <dgm:prSet/>
      <dgm:spPr/>
      <dgm:t>
        <a:bodyPr/>
        <a:lstStyle/>
        <a:p>
          <a:pPr rtl="1"/>
          <a:endParaRPr lang="fa-IR"/>
        </a:p>
      </dgm:t>
    </dgm:pt>
    <dgm:pt modelId="{716D71B0-644F-443B-A06F-7BD4E7666AE3}" type="sibTrans" cxnId="{78828AA8-F0D1-441E-8302-03982DBB285F}">
      <dgm:prSet/>
      <dgm:spPr/>
      <dgm:t>
        <a:bodyPr/>
        <a:lstStyle/>
        <a:p>
          <a:pPr rtl="1"/>
          <a:endParaRPr lang="fa-IR"/>
        </a:p>
      </dgm:t>
    </dgm:pt>
    <dgm:pt modelId="{5025968F-4867-4810-9221-3CFB192B1F8E}" type="pres">
      <dgm:prSet presAssocID="{444C49DE-5FB6-4580-8283-A48765C2E409}" presName="Name0" presStyleCnt="0">
        <dgm:presLayoutVars>
          <dgm:dir/>
          <dgm:animLvl val="lvl"/>
          <dgm:resizeHandles val="exact"/>
        </dgm:presLayoutVars>
      </dgm:prSet>
      <dgm:spPr/>
      <dgm:t>
        <a:bodyPr/>
        <a:lstStyle/>
        <a:p>
          <a:endParaRPr lang="en-US"/>
        </a:p>
      </dgm:t>
    </dgm:pt>
    <dgm:pt modelId="{D0BBFE36-9C5C-40A3-9DB2-F6DB4808A7FA}" type="pres">
      <dgm:prSet presAssocID="{F32B7884-A06C-4FD0-8AD6-104DDCCD9E40}" presName="composite" presStyleCnt="0"/>
      <dgm:spPr/>
    </dgm:pt>
    <dgm:pt modelId="{772F7AF1-B711-4279-8C60-2D0574EE8C11}" type="pres">
      <dgm:prSet presAssocID="{F32B7884-A06C-4FD0-8AD6-104DDCCD9E40}" presName="parTx" presStyleLbl="alignNode1" presStyleIdx="0" presStyleCnt="3" custScaleY="144042">
        <dgm:presLayoutVars>
          <dgm:chMax val="0"/>
          <dgm:chPref val="0"/>
          <dgm:bulletEnabled val="1"/>
        </dgm:presLayoutVars>
      </dgm:prSet>
      <dgm:spPr/>
      <dgm:t>
        <a:bodyPr/>
        <a:lstStyle/>
        <a:p>
          <a:endParaRPr lang="en-US"/>
        </a:p>
      </dgm:t>
    </dgm:pt>
    <dgm:pt modelId="{295AB11A-87D4-44E3-81B4-FE8D639BB125}" type="pres">
      <dgm:prSet presAssocID="{F32B7884-A06C-4FD0-8AD6-104DDCCD9E40}" presName="desTx" presStyleLbl="alignAccFollowNode1" presStyleIdx="0" presStyleCnt="3" custScaleY="100000">
        <dgm:presLayoutVars>
          <dgm:bulletEnabled val="1"/>
        </dgm:presLayoutVars>
      </dgm:prSet>
      <dgm:spPr/>
      <dgm:t>
        <a:bodyPr/>
        <a:lstStyle/>
        <a:p>
          <a:endParaRPr lang="en-US"/>
        </a:p>
      </dgm:t>
    </dgm:pt>
    <dgm:pt modelId="{6EA985AF-1D8F-46EE-9BBD-F17771C3FE25}" type="pres">
      <dgm:prSet presAssocID="{4B483172-69A2-4CB6-B9FC-3E8C254A766C}" presName="space" presStyleCnt="0"/>
      <dgm:spPr/>
    </dgm:pt>
    <dgm:pt modelId="{B0A44F1C-92D5-47D2-98C9-F47B573BE524}" type="pres">
      <dgm:prSet presAssocID="{11545FB5-4510-47A6-B89F-1F4282DDE910}" presName="composite" presStyleCnt="0"/>
      <dgm:spPr/>
    </dgm:pt>
    <dgm:pt modelId="{EB204F34-9206-4105-8CEF-62ED9CD67A2B}" type="pres">
      <dgm:prSet presAssocID="{11545FB5-4510-47A6-B89F-1F4282DDE910}" presName="parTx" presStyleLbl="alignNode1" presStyleIdx="1" presStyleCnt="3" custScaleY="176118" custLinFactNeighborX="2550" custLinFactNeighborY="-60134">
        <dgm:presLayoutVars>
          <dgm:chMax val="0"/>
          <dgm:chPref val="0"/>
          <dgm:bulletEnabled val="1"/>
        </dgm:presLayoutVars>
      </dgm:prSet>
      <dgm:spPr/>
      <dgm:t>
        <a:bodyPr/>
        <a:lstStyle/>
        <a:p>
          <a:endParaRPr lang="en-US"/>
        </a:p>
      </dgm:t>
    </dgm:pt>
    <dgm:pt modelId="{33B5BF60-2558-4C10-93C3-88FF6C568F0C}" type="pres">
      <dgm:prSet presAssocID="{11545FB5-4510-47A6-B89F-1F4282DDE910}" presName="desTx" presStyleLbl="alignAccFollowNode1" presStyleIdx="1" presStyleCnt="3" custScaleY="92123" custLinFactNeighborX="2533" custLinFactNeighborY="33459">
        <dgm:presLayoutVars>
          <dgm:bulletEnabled val="1"/>
        </dgm:presLayoutVars>
      </dgm:prSet>
      <dgm:spPr/>
      <dgm:t>
        <a:bodyPr/>
        <a:lstStyle/>
        <a:p>
          <a:endParaRPr lang="en-US"/>
        </a:p>
      </dgm:t>
    </dgm:pt>
    <dgm:pt modelId="{6E5346F7-CCCA-4A99-827C-A2A56EE22648}" type="pres">
      <dgm:prSet presAssocID="{2D64A674-3CAF-4265-BF7E-189C1CE9E0EF}" presName="space" presStyleCnt="0"/>
      <dgm:spPr/>
    </dgm:pt>
    <dgm:pt modelId="{0521C20F-EA77-4C8C-9F80-43232DE5534E}" type="pres">
      <dgm:prSet presAssocID="{1E880B23-934F-4CC5-8F2C-B690750F40CB}" presName="composite" presStyleCnt="0"/>
      <dgm:spPr/>
    </dgm:pt>
    <dgm:pt modelId="{2DDB193B-3563-440F-BD10-C92D02AC424D}" type="pres">
      <dgm:prSet presAssocID="{1E880B23-934F-4CC5-8F2C-B690750F40CB}" presName="parTx" presStyleLbl="alignNode1" presStyleIdx="2" presStyleCnt="3">
        <dgm:presLayoutVars>
          <dgm:chMax val="0"/>
          <dgm:chPref val="0"/>
          <dgm:bulletEnabled val="1"/>
        </dgm:presLayoutVars>
      </dgm:prSet>
      <dgm:spPr/>
      <dgm:t>
        <a:bodyPr/>
        <a:lstStyle/>
        <a:p>
          <a:endParaRPr lang="en-US"/>
        </a:p>
      </dgm:t>
    </dgm:pt>
    <dgm:pt modelId="{4C508762-5AA1-4E48-B00E-16DDE9DFEAB0}" type="pres">
      <dgm:prSet presAssocID="{1E880B23-934F-4CC5-8F2C-B690750F40CB}" presName="desTx" presStyleLbl="alignAccFollowNode1" presStyleIdx="2" presStyleCnt="3" custScaleY="100000">
        <dgm:presLayoutVars>
          <dgm:bulletEnabled val="1"/>
        </dgm:presLayoutVars>
      </dgm:prSet>
      <dgm:spPr/>
      <dgm:t>
        <a:bodyPr/>
        <a:lstStyle/>
        <a:p>
          <a:endParaRPr lang="en-US"/>
        </a:p>
      </dgm:t>
    </dgm:pt>
  </dgm:ptLst>
  <dgm:cxnLst>
    <dgm:cxn modelId="{5C8A7B57-572A-4216-801B-A91D1371C426}" srcId="{444C49DE-5FB6-4580-8283-A48765C2E409}" destId="{1E880B23-934F-4CC5-8F2C-B690750F40CB}" srcOrd="2" destOrd="0" parTransId="{1A1607B4-742E-4D34-9E87-AB19D56633F6}" sibTransId="{2D1B190F-FC19-40F5-903C-93010BD5BE5E}"/>
    <dgm:cxn modelId="{C0344D71-43BB-4CB5-B456-7A93813F9752}" type="presOf" srcId="{17F50A3E-C596-47C3-B312-5C993D08D788}" destId="{295AB11A-87D4-44E3-81B4-FE8D639BB125}" srcOrd="0" destOrd="1" presId="urn:microsoft.com/office/officeart/2005/8/layout/hList1"/>
    <dgm:cxn modelId="{78828AA8-F0D1-441E-8302-03982DBB285F}" srcId="{1E880B23-934F-4CC5-8F2C-B690750F40CB}" destId="{32212D19-AB91-4F5E-9330-C58DDC2DBFA1}" srcOrd="1" destOrd="0" parTransId="{24905E67-6D2D-46D0-81ED-BBBF121A827E}" sibTransId="{716D71B0-644F-443B-A06F-7BD4E7666AE3}"/>
    <dgm:cxn modelId="{4263F3F4-72CF-4767-8E89-467C334C453B}" type="presOf" srcId="{A7A217DD-F0F7-467F-BB57-DDD0FFDDC826}" destId="{33B5BF60-2558-4C10-93C3-88FF6C568F0C}" srcOrd="0" destOrd="0" presId="urn:microsoft.com/office/officeart/2005/8/layout/hList1"/>
    <dgm:cxn modelId="{2F9277AE-11E7-4730-A6D5-3CD2FB244D23}" type="presOf" srcId="{3B26C217-436C-46CD-83E8-813AC87B8CDF}" destId="{4C508762-5AA1-4E48-B00E-16DDE9DFEAB0}" srcOrd="0" destOrd="0" presId="urn:microsoft.com/office/officeart/2005/8/layout/hList1"/>
    <dgm:cxn modelId="{C84B0AAE-7285-4431-A56E-DA0A8313F137}" type="presOf" srcId="{F32B7884-A06C-4FD0-8AD6-104DDCCD9E40}" destId="{772F7AF1-B711-4279-8C60-2D0574EE8C11}" srcOrd="0" destOrd="0" presId="urn:microsoft.com/office/officeart/2005/8/layout/hList1"/>
    <dgm:cxn modelId="{5E41D54A-06D9-43BA-85DE-EC1EDC10252E}" srcId="{1E880B23-934F-4CC5-8F2C-B690750F40CB}" destId="{3B26C217-436C-46CD-83E8-813AC87B8CDF}" srcOrd="0" destOrd="0" parTransId="{35043377-CF2F-4564-B04C-F71E32599AE2}" sibTransId="{2BED714B-3B7D-48C2-A83E-A9FCCD3580FF}"/>
    <dgm:cxn modelId="{57D9655A-1DBC-4546-ACA0-E7F7BE61C4CB}" srcId="{F32B7884-A06C-4FD0-8AD6-104DDCCD9E40}" destId="{901909C3-0744-4AA5-BBA3-5756CBF43FF6}" srcOrd="0" destOrd="0" parTransId="{40538564-F9C3-40DF-9686-8DD3B9F4FCD4}" sibTransId="{7DAD2718-7411-4C9F-897E-C2D8F75F1631}"/>
    <dgm:cxn modelId="{97A44770-1566-43C7-B923-874F4850C762}" srcId="{444C49DE-5FB6-4580-8283-A48765C2E409}" destId="{F32B7884-A06C-4FD0-8AD6-104DDCCD9E40}" srcOrd="0" destOrd="0" parTransId="{CB296222-1CD2-4F2E-BEAB-8A8EEEF16280}" sibTransId="{4B483172-69A2-4CB6-B9FC-3E8C254A766C}"/>
    <dgm:cxn modelId="{E8E390E2-8839-46B1-B6DB-EF2F9C255962}" srcId="{F32B7884-A06C-4FD0-8AD6-104DDCCD9E40}" destId="{17F50A3E-C596-47C3-B312-5C993D08D788}" srcOrd="1" destOrd="0" parTransId="{D0EC2551-0E73-4ECE-AF8C-8897359C893F}" sibTransId="{69E22487-4B83-4CEE-839F-88C09EA198A9}"/>
    <dgm:cxn modelId="{2E3995F6-86BC-4195-94B0-6466F5C4FE86}" type="presOf" srcId="{1E880B23-934F-4CC5-8F2C-B690750F40CB}" destId="{2DDB193B-3563-440F-BD10-C92D02AC424D}" srcOrd="0" destOrd="0" presId="urn:microsoft.com/office/officeart/2005/8/layout/hList1"/>
    <dgm:cxn modelId="{61605C2A-C246-4FE3-98A5-CDEBD061E5BD}" type="presOf" srcId="{901909C3-0744-4AA5-BBA3-5756CBF43FF6}" destId="{295AB11A-87D4-44E3-81B4-FE8D639BB125}" srcOrd="0" destOrd="0" presId="urn:microsoft.com/office/officeart/2005/8/layout/hList1"/>
    <dgm:cxn modelId="{E9F3DA9A-0EA6-4BDB-868C-D6462D8F9062}" type="presOf" srcId="{32212D19-AB91-4F5E-9330-C58DDC2DBFA1}" destId="{4C508762-5AA1-4E48-B00E-16DDE9DFEAB0}" srcOrd="0" destOrd="1" presId="urn:microsoft.com/office/officeart/2005/8/layout/hList1"/>
    <dgm:cxn modelId="{780DD374-8667-4B3C-A525-4C5C80228E1E}" type="presOf" srcId="{444C49DE-5FB6-4580-8283-A48765C2E409}" destId="{5025968F-4867-4810-9221-3CFB192B1F8E}" srcOrd="0" destOrd="0" presId="urn:microsoft.com/office/officeart/2005/8/layout/hList1"/>
    <dgm:cxn modelId="{3165FA32-B01C-4FDC-9D2E-E3AC84C75B28}" type="presOf" srcId="{11545FB5-4510-47A6-B89F-1F4282DDE910}" destId="{EB204F34-9206-4105-8CEF-62ED9CD67A2B}" srcOrd="0" destOrd="0" presId="urn:microsoft.com/office/officeart/2005/8/layout/hList1"/>
    <dgm:cxn modelId="{A2E0E41F-0709-4E39-B445-82A2D97E7873}" srcId="{444C49DE-5FB6-4580-8283-A48765C2E409}" destId="{11545FB5-4510-47A6-B89F-1F4282DDE910}" srcOrd="1" destOrd="0" parTransId="{792298EC-A66E-4C2F-B84C-565EAF02760D}" sibTransId="{2D64A674-3CAF-4265-BF7E-189C1CE9E0EF}"/>
    <dgm:cxn modelId="{2E5B67FC-BE96-45EB-BF34-38AA253553C7}" srcId="{11545FB5-4510-47A6-B89F-1F4282DDE910}" destId="{A7A217DD-F0F7-467F-BB57-DDD0FFDDC826}" srcOrd="0" destOrd="0" parTransId="{B8D955C9-5494-4D1B-BCBB-D16B316D5D1A}" sibTransId="{4C50E71A-122B-4A24-AF8A-0729D7A4CC10}"/>
    <dgm:cxn modelId="{EEBFA735-4A99-471F-82B0-2B4643E79908}" type="presParOf" srcId="{5025968F-4867-4810-9221-3CFB192B1F8E}" destId="{D0BBFE36-9C5C-40A3-9DB2-F6DB4808A7FA}" srcOrd="0" destOrd="0" presId="urn:microsoft.com/office/officeart/2005/8/layout/hList1"/>
    <dgm:cxn modelId="{F2ED8AA2-8794-4475-AE82-F4A2119CE32E}" type="presParOf" srcId="{D0BBFE36-9C5C-40A3-9DB2-F6DB4808A7FA}" destId="{772F7AF1-B711-4279-8C60-2D0574EE8C11}" srcOrd="0" destOrd="0" presId="urn:microsoft.com/office/officeart/2005/8/layout/hList1"/>
    <dgm:cxn modelId="{EDCDAC88-E0A3-4093-B7FD-ED7229A0DEE4}" type="presParOf" srcId="{D0BBFE36-9C5C-40A3-9DB2-F6DB4808A7FA}" destId="{295AB11A-87D4-44E3-81B4-FE8D639BB125}" srcOrd="1" destOrd="0" presId="urn:microsoft.com/office/officeart/2005/8/layout/hList1"/>
    <dgm:cxn modelId="{FC300BD6-4C55-43A7-B5DA-F2D3433C7A61}" type="presParOf" srcId="{5025968F-4867-4810-9221-3CFB192B1F8E}" destId="{6EA985AF-1D8F-46EE-9BBD-F17771C3FE25}" srcOrd="1" destOrd="0" presId="urn:microsoft.com/office/officeart/2005/8/layout/hList1"/>
    <dgm:cxn modelId="{8E023326-14E0-453A-87B8-5AEA309EDC1B}" type="presParOf" srcId="{5025968F-4867-4810-9221-3CFB192B1F8E}" destId="{B0A44F1C-92D5-47D2-98C9-F47B573BE524}" srcOrd="2" destOrd="0" presId="urn:microsoft.com/office/officeart/2005/8/layout/hList1"/>
    <dgm:cxn modelId="{212D7AC6-5CE0-4231-8BE8-7CAA232F8F5B}" type="presParOf" srcId="{B0A44F1C-92D5-47D2-98C9-F47B573BE524}" destId="{EB204F34-9206-4105-8CEF-62ED9CD67A2B}" srcOrd="0" destOrd="0" presId="urn:microsoft.com/office/officeart/2005/8/layout/hList1"/>
    <dgm:cxn modelId="{7DCB6258-DCF0-4BAF-964F-3A0566800371}" type="presParOf" srcId="{B0A44F1C-92D5-47D2-98C9-F47B573BE524}" destId="{33B5BF60-2558-4C10-93C3-88FF6C568F0C}" srcOrd="1" destOrd="0" presId="urn:microsoft.com/office/officeart/2005/8/layout/hList1"/>
    <dgm:cxn modelId="{E5390392-39A0-468B-AE37-38D85F855275}" type="presParOf" srcId="{5025968F-4867-4810-9221-3CFB192B1F8E}" destId="{6E5346F7-CCCA-4A99-827C-A2A56EE22648}" srcOrd="3" destOrd="0" presId="urn:microsoft.com/office/officeart/2005/8/layout/hList1"/>
    <dgm:cxn modelId="{6A9ACF32-0B84-4C81-B7FB-FAA741026CAE}" type="presParOf" srcId="{5025968F-4867-4810-9221-3CFB192B1F8E}" destId="{0521C20F-EA77-4C8C-9F80-43232DE5534E}" srcOrd="4" destOrd="0" presId="urn:microsoft.com/office/officeart/2005/8/layout/hList1"/>
    <dgm:cxn modelId="{C0425F10-5C38-45BA-BFFF-BEE9D9D9CFCD}" type="presParOf" srcId="{0521C20F-EA77-4C8C-9F80-43232DE5534E}" destId="{2DDB193B-3563-440F-BD10-C92D02AC424D}" srcOrd="0" destOrd="0" presId="urn:microsoft.com/office/officeart/2005/8/layout/hList1"/>
    <dgm:cxn modelId="{61C658CA-D86B-4ED7-9A41-B859504AB2E6}" type="presParOf" srcId="{0521C20F-EA77-4C8C-9F80-43232DE5534E}" destId="{4C508762-5AA1-4E48-B00E-16DDE9DFEAB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1C3C4-D586-479B-9CC5-F0066395E052}">
      <dsp:nvSpPr>
        <dsp:cNvPr id="0" name=""/>
        <dsp:cNvSpPr/>
      </dsp:nvSpPr>
      <dsp:spPr>
        <a:xfrm>
          <a:off x="1470837" y="0"/>
          <a:ext cx="1470837" cy="1124872"/>
        </a:xfrm>
        <a:prstGeom prst="trapezoid">
          <a:avLst>
            <a:gd name="adj" fmla="val 65378"/>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a:cs typeface="B Titr" panose="00000700000000000000" pitchFamily="2" charset="-78"/>
            </a:rPr>
            <a:t>قانون</a:t>
          </a:r>
        </a:p>
      </dsp:txBody>
      <dsp:txXfrm>
        <a:off x="1470837" y="0"/>
        <a:ext cx="1470837" cy="1124872"/>
      </dsp:txXfrm>
    </dsp:sp>
    <dsp:sp modelId="{D6ECC3C8-A1BB-45AE-A322-BB1BC5858E05}">
      <dsp:nvSpPr>
        <dsp:cNvPr id="0" name=""/>
        <dsp:cNvSpPr/>
      </dsp:nvSpPr>
      <dsp:spPr>
        <a:xfrm>
          <a:off x="735418" y="1124872"/>
          <a:ext cx="2941674" cy="1124872"/>
        </a:xfrm>
        <a:prstGeom prst="trapezoid">
          <a:avLst>
            <a:gd name="adj" fmla="val 65378"/>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a:cs typeface="B Titr" panose="00000700000000000000" pitchFamily="2" charset="-78"/>
            </a:rPr>
            <a:t>سیاست سلامت</a:t>
          </a:r>
        </a:p>
      </dsp:txBody>
      <dsp:txXfrm>
        <a:off x="1250211" y="1124872"/>
        <a:ext cx="1912088" cy="1124872"/>
      </dsp:txXfrm>
    </dsp:sp>
    <dsp:sp modelId="{56D1DBB6-2012-4D41-B080-563AC5259398}">
      <dsp:nvSpPr>
        <dsp:cNvPr id="0" name=""/>
        <dsp:cNvSpPr/>
      </dsp:nvSpPr>
      <dsp:spPr>
        <a:xfrm>
          <a:off x="0" y="2249745"/>
          <a:ext cx="4412511" cy="1124872"/>
        </a:xfrm>
        <a:prstGeom prst="trapezoid">
          <a:avLst>
            <a:gd name="adj" fmla="val 65378"/>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a:cs typeface="B Titr" panose="00000700000000000000" pitchFamily="2" charset="-78"/>
            </a:rPr>
            <a:t>برنامه سلامت</a:t>
          </a:r>
        </a:p>
      </dsp:txBody>
      <dsp:txXfrm>
        <a:off x="772189" y="2249745"/>
        <a:ext cx="2868132" cy="1124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94FC4-6672-4B00-B4D8-D09BB79B9645}">
      <dsp:nvSpPr>
        <dsp:cNvPr id="0" name=""/>
        <dsp:cNvSpPr/>
      </dsp:nvSpPr>
      <dsp:spPr>
        <a:xfrm>
          <a:off x="2446019" y="50014"/>
          <a:ext cx="2400713" cy="240071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fa-IR" sz="2400" kern="1200" dirty="0">
              <a:cs typeface="B Titr" panose="00000700000000000000" pitchFamily="2" charset="-78"/>
            </a:rPr>
            <a:t>تدوین سیاست </a:t>
          </a:r>
        </a:p>
      </dsp:txBody>
      <dsp:txXfrm>
        <a:off x="2766114" y="470139"/>
        <a:ext cx="1760523" cy="1080321"/>
      </dsp:txXfrm>
    </dsp:sp>
    <dsp:sp modelId="{8C8344C7-8C2A-40D8-A76B-B262B88EC55A}">
      <dsp:nvSpPr>
        <dsp:cNvPr id="0" name=""/>
        <dsp:cNvSpPr/>
      </dsp:nvSpPr>
      <dsp:spPr>
        <a:xfrm>
          <a:off x="3312277" y="1550460"/>
          <a:ext cx="2400713" cy="240071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kern="1200" dirty="0">
              <a:cs typeface="B Titr" panose="00000700000000000000" pitchFamily="2" charset="-78"/>
            </a:rPr>
            <a:t>اجرای سیاست</a:t>
          </a:r>
        </a:p>
      </dsp:txBody>
      <dsp:txXfrm>
        <a:off x="4046495" y="2170645"/>
        <a:ext cx="1440428" cy="1320392"/>
      </dsp:txXfrm>
    </dsp:sp>
    <dsp:sp modelId="{3E4AEA50-132A-4E32-9DAF-40A151F1E180}">
      <dsp:nvSpPr>
        <dsp:cNvPr id="0" name=""/>
        <dsp:cNvSpPr/>
      </dsp:nvSpPr>
      <dsp:spPr>
        <a:xfrm>
          <a:off x="1579762" y="1550460"/>
          <a:ext cx="2400713" cy="240071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fa-IR" sz="1800" kern="1200" dirty="0">
              <a:cs typeface="B Titr" panose="00000700000000000000" pitchFamily="2" charset="-78"/>
            </a:rPr>
            <a:t>ارزشیابی سیاست</a:t>
          </a:r>
        </a:p>
      </dsp:txBody>
      <dsp:txXfrm>
        <a:off x="1805829" y="2170645"/>
        <a:ext cx="1440428" cy="1320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CE65E-ECB8-49AB-BEC9-FEC49B679693}">
      <dsp:nvSpPr>
        <dsp:cNvPr id="0" name=""/>
        <dsp:cNvSpPr/>
      </dsp:nvSpPr>
      <dsp:spPr>
        <a:xfrm>
          <a:off x="777239" y="0"/>
          <a:ext cx="8808720" cy="1972339"/>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77FA9-2F37-4AE5-9CFD-0D8F84DDFD45}">
      <dsp:nvSpPr>
        <dsp:cNvPr id="0" name=""/>
        <dsp:cNvSpPr/>
      </dsp:nvSpPr>
      <dsp:spPr>
        <a:xfrm>
          <a:off x="0" y="591701"/>
          <a:ext cx="3108960" cy="78893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a:cs typeface="B Koodak" panose="00000700000000000000" pitchFamily="2" charset="-78"/>
            </a:rPr>
            <a:t>درون داد</a:t>
          </a:r>
        </a:p>
      </dsp:txBody>
      <dsp:txXfrm>
        <a:off x="38513" y="630214"/>
        <a:ext cx="3031934" cy="711909"/>
      </dsp:txXfrm>
    </dsp:sp>
    <dsp:sp modelId="{3680E82A-1DED-4352-939C-246F6D9B4F62}">
      <dsp:nvSpPr>
        <dsp:cNvPr id="0" name=""/>
        <dsp:cNvSpPr/>
      </dsp:nvSpPr>
      <dsp:spPr>
        <a:xfrm>
          <a:off x="3627120" y="591701"/>
          <a:ext cx="3108960" cy="78893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a:cs typeface="B Koodak" panose="00000700000000000000" pitchFamily="2" charset="-78"/>
            </a:rPr>
            <a:t>فرایند</a:t>
          </a:r>
        </a:p>
      </dsp:txBody>
      <dsp:txXfrm>
        <a:off x="3665633" y="630214"/>
        <a:ext cx="3031934" cy="711909"/>
      </dsp:txXfrm>
    </dsp:sp>
    <dsp:sp modelId="{9532C823-C7A1-4B0C-B988-8B26F902C412}">
      <dsp:nvSpPr>
        <dsp:cNvPr id="0" name=""/>
        <dsp:cNvSpPr/>
      </dsp:nvSpPr>
      <dsp:spPr>
        <a:xfrm>
          <a:off x="7254240" y="522291"/>
          <a:ext cx="3108960" cy="78893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a:cs typeface="B Koodak" panose="00000700000000000000" pitchFamily="2" charset="-78"/>
            </a:rPr>
            <a:t>برون داد</a:t>
          </a:r>
        </a:p>
      </dsp:txBody>
      <dsp:txXfrm>
        <a:off x="7292753" y="560804"/>
        <a:ext cx="3031934" cy="711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F7AF1-B711-4279-8C60-2D0574EE8C11}">
      <dsp:nvSpPr>
        <dsp:cNvPr id="0" name=""/>
        <dsp:cNvSpPr/>
      </dsp:nvSpPr>
      <dsp:spPr>
        <a:xfrm>
          <a:off x="3157" y="53585"/>
          <a:ext cx="3078309" cy="1659363"/>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1">
            <a:lnSpc>
              <a:spcPct val="90000"/>
            </a:lnSpc>
            <a:spcBef>
              <a:spcPct val="0"/>
            </a:spcBef>
            <a:spcAft>
              <a:spcPct val="35000"/>
            </a:spcAft>
          </a:pPr>
          <a:r>
            <a:rPr lang="fa-IR" sz="2800" kern="1200" dirty="0">
              <a:cs typeface="B Koodak" panose="00000700000000000000" pitchFamily="2" charset="-78"/>
            </a:rPr>
            <a:t>چیدمان/کارکرد نظام سلامت</a:t>
          </a:r>
        </a:p>
      </dsp:txBody>
      <dsp:txXfrm>
        <a:off x="3157" y="53585"/>
        <a:ext cx="3078309" cy="1659363"/>
      </dsp:txXfrm>
    </dsp:sp>
    <dsp:sp modelId="{295AB11A-87D4-44E3-81B4-FE8D639BB125}">
      <dsp:nvSpPr>
        <dsp:cNvPr id="0" name=""/>
        <dsp:cNvSpPr/>
      </dsp:nvSpPr>
      <dsp:spPr>
        <a:xfrm>
          <a:off x="3157" y="1459267"/>
          <a:ext cx="3078309" cy="2676374"/>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fa-IR" sz="2800" kern="1200" dirty="0">
              <a:cs typeface="B Koodak" panose="00000700000000000000" pitchFamily="2" charset="-78"/>
            </a:rPr>
            <a:t>حکمرانی</a:t>
          </a:r>
        </a:p>
        <a:p>
          <a:pPr marL="285750" lvl="1" indent="-285750" algn="r" defTabSz="1244600" rtl="1">
            <a:lnSpc>
              <a:spcPct val="90000"/>
            </a:lnSpc>
            <a:spcBef>
              <a:spcPct val="0"/>
            </a:spcBef>
            <a:spcAft>
              <a:spcPct val="15000"/>
            </a:spcAft>
            <a:buChar char="••"/>
          </a:pPr>
          <a:r>
            <a:rPr lang="fa-IR" sz="2800" kern="1200" dirty="0">
              <a:cs typeface="B Koodak" panose="00000700000000000000" pitchFamily="2" charset="-78"/>
            </a:rPr>
            <a:t>تامین منابع و ارائه خدمات</a:t>
          </a:r>
        </a:p>
      </dsp:txBody>
      <dsp:txXfrm>
        <a:off x="3157" y="1459267"/>
        <a:ext cx="3078309" cy="2676374"/>
      </dsp:txXfrm>
    </dsp:sp>
    <dsp:sp modelId="{EB204F34-9206-4105-8CEF-62ED9CD67A2B}">
      <dsp:nvSpPr>
        <dsp:cNvPr id="0" name=""/>
        <dsp:cNvSpPr/>
      </dsp:nvSpPr>
      <dsp:spPr>
        <a:xfrm>
          <a:off x="3590927" y="0"/>
          <a:ext cx="3078309" cy="2028879"/>
        </a:xfrm>
        <a:prstGeom prst="rect">
          <a:avLst/>
        </a:prstGeom>
        <a:solidFill>
          <a:schemeClr val="accent4">
            <a:hueOff val="-494707"/>
            <a:satOff val="-2845"/>
            <a:lumOff val="-2255"/>
            <a:alphaOff val="0"/>
          </a:schemeClr>
        </a:solidFill>
        <a:ln w="15875" cap="flat" cmpd="sng" algn="ctr">
          <a:solidFill>
            <a:schemeClr val="accent4">
              <a:hueOff val="-494707"/>
              <a:satOff val="-2845"/>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1">
            <a:lnSpc>
              <a:spcPct val="90000"/>
            </a:lnSpc>
            <a:spcBef>
              <a:spcPct val="0"/>
            </a:spcBef>
            <a:spcAft>
              <a:spcPct val="35000"/>
            </a:spcAft>
          </a:pPr>
          <a:r>
            <a:rPr lang="fa-IR" sz="2800" kern="1200" dirty="0">
              <a:cs typeface="B Koodak" panose="00000700000000000000" pitchFamily="2" charset="-78"/>
            </a:rPr>
            <a:t>نحوه استقرار برنامه ها و ملاخلات سلامت</a:t>
          </a:r>
        </a:p>
      </dsp:txBody>
      <dsp:txXfrm>
        <a:off x="3590927" y="0"/>
        <a:ext cx="3078309" cy="2028879"/>
      </dsp:txXfrm>
    </dsp:sp>
    <dsp:sp modelId="{33B5BF60-2558-4C10-93C3-88FF6C568F0C}">
      <dsp:nvSpPr>
        <dsp:cNvPr id="0" name=""/>
        <dsp:cNvSpPr/>
      </dsp:nvSpPr>
      <dsp:spPr>
        <a:xfrm>
          <a:off x="3590404" y="1723671"/>
          <a:ext cx="3078309" cy="2465556"/>
        </a:xfrm>
        <a:prstGeom prst="rect">
          <a:avLst/>
        </a:prstGeom>
        <a:solidFill>
          <a:schemeClr val="accent4">
            <a:tint val="40000"/>
            <a:alpha val="90000"/>
            <a:hueOff val="-502513"/>
            <a:satOff val="-3957"/>
            <a:lumOff val="-464"/>
            <a:alphaOff val="0"/>
          </a:schemeClr>
        </a:solidFill>
        <a:ln w="15875" cap="flat" cmpd="sng" algn="ctr">
          <a:solidFill>
            <a:schemeClr val="accent4">
              <a:tint val="40000"/>
              <a:alpha val="90000"/>
              <a:hueOff val="-502513"/>
              <a:satOff val="-3957"/>
              <a:lumOff val="-4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rtl="1">
            <a:lnSpc>
              <a:spcPct val="90000"/>
            </a:lnSpc>
            <a:spcBef>
              <a:spcPct val="0"/>
            </a:spcBef>
            <a:spcAft>
              <a:spcPct val="15000"/>
            </a:spcAft>
            <a:buChar char="••"/>
          </a:pPr>
          <a:r>
            <a:rPr lang="fa-IR" sz="2800" kern="1200" dirty="0">
              <a:cs typeface="B Koodak" panose="00000700000000000000" pitchFamily="2" charset="-78"/>
            </a:rPr>
            <a:t>نبود برنامه، اجرا نشدن، اجرای ناقص و یا اثر بخش نبودن برنامه </a:t>
          </a:r>
          <a:endParaRPr lang="fa-IR" sz="2800" kern="1200" dirty="0"/>
        </a:p>
      </dsp:txBody>
      <dsp:txXfrm>
        <a:off x="3590404" y="1723671"/>
        <a:ext cx="3078309" cy="2465556"/>
      </dsp:txXfrm>
    </dsp:sp>
    <dsp:sp modelId="{2DDB193B-3563-440F-BD10-C92D02AC424D}">
      <dsp:nvSpPr>
        <dsp:cNvPr id="0" name=""/>
        <dsp:cNvSpPr/>
      </dsp:nvSpPr>
      <dsp:spPr>
        <a:xfrm>
          <a:off x="7021703" y="180426"/>
          <a:ext cx="3078309" cy="1152000"/>
        </a:xfrm>
        <a:prstGeom prst="rect">
          <a:avLst/>
        </a:prstGeom>
        <a:solidFill>
          <a:schemeClr val="accent4">
            <a:hueOff val="-989414"/>
            <a:satOff val="-5690"/>
            <a:lumOff val="-4511"/>
            <a:alphaOff val="0"/>
          </a:schemeClr>
        </a:solidFill>
        <a:ln w="15875" cap="flat" cmpd="sng" algn="ctr">
          <a:solidFill>
            <a:schemeClr val="accent4">
              <a:hueOff val="-989414"/>
              <a:satOff val="-5690"/>
              <a:lumOff val="-45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1">
            <a:lnSpc>
              <a:spcPct val="90000"/>
            </a:lnSpc>
            <a:spcBef>
              <a:spcPct val="0"/>
            </a:spcBef>
            <a:spcAft>
              <a:spcPct val="35000"/>
            </a:spcAft>
          </a:pPr>
          <a:r>
            <a:rPr lang="fa-IR" sz="2800" kern="1200" dirty="0">
              <a:cs typeface="B Koodak" panose="00000700000000000000" pitchFamily="2" charset="-78"/>
            </a:rPr>
            <a:t>بیماری و عوامل خطر</a:t>
          </a:r>
        </a:p>
      </dsp:txBody>
      <dsp:txXfrm>
        <a:off x="7021703" y="180426"/>
        <a:ext cx="3078309" cy="1152000"/>
      </dsp:txXfrm>
    </dsp:sp>
    <dsp:sp modelId="{4C508762-5AA1-4E48-B00E-16DDE9DFEAB0}">
      <dsp:nvSpPr>
        <dsp:cNvPr id="0" name=""/>
        <dsp:cNvSpPr/>
      </dsp:nvSpPr>
      <dsp:spPr>
        <a:xfrm>
          <a:off x="7021703" y="1332426"/>
          <a:ext cx="3078309" cy="2676374"/>
        </a:xfrm>
        <a:prstGeom prst="rect">
          <a:avLst/>
        </a:prstGeom>
        <a:solidFill>
          <a:schemeClr val="accent4">
            <a:tint val="40000"/>
            <a:alpha val="90000"/>
            <a:hueOff val="-1005026"/>
            <a:satOff val="-7915"/>
            <a:lumOff val="-929"/>
            <a:alphaOff val="0"/>
          </a:schemeClr>
        </a:solidFill>
        <a:ln w="15875" cap="flat" cmpd="sng" algn="ctr">
          <a:solidFill>
            <a:schemeClr val="accent4">
              <a:tint val="40000"/>
              <a:alpha val="90000"/>
              <a:hueOff val="-1005026"/>
              <a:satOff val="-7915"/>
              <a:lumOff val="-9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rtl="1">
            <a:lnSpc>
              <a:spcPct val="90000"/>
            </a:lnSpc>
            <a:spcBef>
              <a:spcPct val="0"/>
            </a:spcBef>
            <a:spcAft>
              <a:spcPct val="15000"/>
            </a:spcAft>
            <a:buChar char="••"/>
          </a:pPr>
          <a:r>
            <a:rPr lang="fa-IR" sz="2400" kern="1200" dirty="0">
              <a:cs typeface="B Koodak" panose="00000700000000000000" pitchFamily="2" charset="-78"/>
            </a:rPr>
            <a:t>بروز، شیوع</a:t>
          </a:r>
        </a:p>
        <a:p>
          <a:pPr marL="228600" lvl="1" indent="-228600" algn="ctr" defTabSz="1066800" rtl="1">
            <a:lnSpc>
              <a:spcPct val="90000"/>
            </a:lnSpc>
            <a:spcBef>
              <a:spcPct val="0"/>
            </a:spcBef>
            <a:spcAft>
              <a:spcPct val="15000"/>
            </a:spcAft>
            <a:buChar char="••"/>
          </a:pPr>
          <a:r>
            <a:rPr lang="fa-IR" sz="2400" kern="1200" dirty="0">
              <a:cs typeface="B Koodak" panose="00000700000000000000" pitchFamily="2" charset="-78"/>
            </a:rPr>
            <a:t>مرگ و میر</a:t>
          </a:r>
        </a:p>
      </dsp:txBody>
      <dsp:txXfrm>
        <a:off x="7021703" y="1332426"/>
        <a:ext cx="3078309" cy="26763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98CA3E-7788-4099-A068-14E2FC2BCE93}" type="datetimeFigureOut">
              <a:rPr lang="fa-IR" smtClean="0"/>
              <a:t>14/09/1446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94064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98CA3E-7788-4099-A068-14E2FC2BCE93}" type="datetimeFigureOut">
              <a:rPr lang="fa-IR" smtClean="0"/>
              <a:t>14/09/1446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173341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98CA3E-7788-4099-A068-14E2FC2BCE93}" type="datetimeFigureOut">
              <a:rPr lang="fa-IR" smtClean="0"/>
              <a:t>14/09/1446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34953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98CA3E-7788-4099-A068-14E2FC2BCE93}" type="datetimeFigureOut">
              <a:rPr lang="fa-IR" smtClean="0"/>
              <a:t>14/09/1446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80EF816-9CA9-4060-8D3C-5C4FFC20374C}" type="slidenum">
              <a:rPr lang="fa-IR" smtClean="0"/>
              <a:t>‹#›</a:t>
            </a:fld>
            <a:endParaRPr lang="fa-I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56897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98CA3E-7788-4099-A068-14E2FC2BCE93}" type="datetimeFigureOut">
              <a:rPr lang="fa-IR" smtClean="0"/>
              <a:t>14/09/1446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54149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98CA3E-7788-4099-A068-14E2FC2BCE93}" type="datetimeFigureOut">
              <a:rPr lang="fa-IR" smtClean="0"/>
              <a:t>14/09/1446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2527296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98CA3E-7788-4099-A068-14E2FC2BCE93}" type="datetimeFigureOut">
              <a:rPr lang="fa-IR" smtClean="0"/>
              <a:t>14/09/1446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2023066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98CA3E-7788-4099-A068-14E2FC2BCE93}" type="datetimeFigureOut">
              <a:rPr lang="fa-IR" smtClean="0"/>
              <a:t>14/09/1446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1988314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98CA3E-7788-4099-A068-14E2FC2BCE93}" type="datetimeFigureOut">
              <a:rPr lang="fa-IR" smtClean="0"/>
              <a:t>14/09/1446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249510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98CA3E-7788-4099-A068-14E2FC2BCE93}" type="datetimeFigureOut">
              <a:rPr lang="fa-IR" smtClean="0"/>
              <a:t>14/09/1446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351493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98CA3E-7788-4099-A068-14E2FC2BCE93}" type="datetimeFigureOut">
              <a:rPr lang="fa-IR" smtClean="0"/>
              <a:t>14/09/1446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97351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98CA3E-7788-4099-A068-14E2FC2BCE93}" type="datetimeFigureOut">
              <a:rPr lang="fa-IR" smtClean="0"/>
              <a:t>14/09/1446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20622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98CA3E-7788-4099-A068-14E2FC2BCE93}" type="datetimeFigureOut">
              <a:rPr lang="fa-IR" smtClean="0"/>
              <a:t>14/09/1446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342756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98CA3E-7788-4099-A068-14E2FC2BCE93}" type="datetimeFigureOut">
              <a:rPr lang="fa-IR" smtClean="0"/>
              <a:t>14/09/1446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345046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98CA3E-7788-4099-A068-14E2FC2BCE93}" type="datetimeFigureOut">
              <a:rPr lang="fa-IR" smtClean="0"/>
              <a:t>14/09/1446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192276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C98CA3E-7788-4099-A068-14E2FC2BCE93}" type="datetimeFigureOut">
              <a:rPr lang="fa-IR" smtClean="0"/>
              <a:t>14/09/1446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277418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98CA3E-7788-4099-A068-14E2FC2BCE93}" type="datetimeFigureOut">
              <a:rPr lang="fa-IR" smtClean="0"/>
              <a:t>14/09/1446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239859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98CA3E-7788-4099-A068-14E2FC2BCE93}" type="datetimeFigureOut">
              <a:rPr lang="fa-IR" smtClean="0"/>
              <a:t>14/09/1446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80EF816-9CA9-4060-8D3C-5C4FFC20374C}" type="slidenum">
              <a:rPr lang="fa-IR" smtClean="0"/>
              <a:t>‹#›</a:t>
            </a:fld>
            <a:endParaRPr lang="fa-IR"/>
          </a:p>
        </p:txBody>
      </p:sp>
    </p:spTree>
    <p:extLst>
      <p:ext uri="{BB962C8B-B14F-4D97-AF65-F5344CB8AC3E}">
        <p14:creationId xmlns:p14="http://schemas.microsoft.com/office/powerpoint/2010/main" val="406291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C98CA3E-7788-4099-A068-14E2FC2BCE93}" type="datetimeFigureOut">
              <a:rPr lang="fa-IR" smtClean="0"/>
              <a:t>14/09/1446</a:t>
            </a:fld>
            <a:endParaRPr lang="fa-I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80EF816-9CA9-4060-8D3C-5C4FFC20374C}" type="slidenum">
              <a:rPr lang="fa-IR" smtClean="0"/>
              <a:t>‹#›</a:t>
            </a:fld>
            <a:endParaRPr lang="fa-IR"/>
          </a:p>
        </p:txBody>
      </p:sp>
    </p:spTree>
    <p:extLst>
      <p:ext uri="{BB962C8B-B14F-4D97-AF65-F5344CB8AC3E}">
        <p14:creationId xmlns:p14="http://schemas.microsoft.com/office/powerpoint/2010/main" val="268600336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D7DB1D-C702-4811-9BA4-DBB0B399D638}"/>
              </a:ext>
            </a:extLst>
          </p:cNvPr>
          <p:cNvPicPr>
            <a:picLocks noChangeAspect="1"/>
          </p:cNvPicPr>
          <p:nvPr/>
        </p:nvPicPr>
        <p:blipFill>
          <a:blip r:embed="rId2"/>
          <a:stretch>
            <a:fillRect/>
          </a:stretch>
        </p:blipFill>
        <p:spPr>
          <a:xfrm>
            <a:off x="875414" y="842962"/>
            <a:ext cx="10441172" cy="5172075"/>
          </a:xfrm>
          <a:prstGeom prst="ellipse">
            <a:avLst/>
          </a:prstGeom>
          <a:ln>
            <a:noFill/>
          </a:ln>
          <a:effectLst>
            <a:softEdge rad="112500"/>
          </a:effectLst>
        </p:spPr>
      </p:pic>
    </p:spTree>
    <p:extLst>
      <p:ext uri="{BB962C8B-B14F-4D97-AF65-F5344CB8AC3E}">
        <p14:creationId xmlns:p14="http://schemas.microsoft.com/office/powerpoint/2010/main" val="119772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669A-B18B-4576-A6CA-0F0F79BD497B}"/>
              </a:ext>
            </a:extLst>
          </p:cNvPr>
          <p:cNvSpPr>
            <a:spLocks noGrp="1"/>
          </p:cNvSpPr>
          <p:nvPr>
            <p:ph type="ctrTitle"/>
          </p:nvPr>
        </p:nvSpPr>
        <p:spPr/>
        <p:txBody>
          <a:bodyPr/>
          <a:lstStyle/>
          <a:p>
            <a:r>
              <a:rPr lang="fa-IR" dirty="0">
                <a:cs typeface="B Titr" panose="00000700000000000000" pitchFamily="2" charset="-78"/>
              </a:rPr>
              <a:t>تعریف سیاستگذاری سلامت</a:t>
            </a:r>
          </a:p>
        </p:txBody>
      </p:sp>
      <p:sp>
        <p:nvSpPr>
          <p:cNvPr id="3" name="Content Placeholder 2">
            <a:extLst>
              <a:ext uri="{FF2B5EF4-FFF2-40B4-BE49-F238E27FC236}">
                <a16:creationId xmlns:a16="http://schemas.microsoft.com/office/drawing/2014/main" id="{8A3A385B-5034-4086-B6CE-7D994271D7FA}"/>
              </a:ext>
            </a:extLst>
          </p:cNvPr>
          <p:cNvSpPr>
            <a:spLocks noGrp="1"/>
          </p:cNvSpPr>
          <p:nvPr>
            <p:ph type="subTitle" idx="1"/>
          </p:nvPr>
        </p:nvSpPr>
        <p:spPr/>
        <p:txBody>
          <a:bodyPr>
            <a:normAutofit/>
          </a:bodyPr>
          <a:lstStyle/>
          <a:p>
            <a:pPr>
              <a:lnSpc>
                <a:spcPct val="170000"/>
              </a:lnSpc>
            </a:pPr>
            <a:r>
              <a:rPr lang="fa-IR" dirty="0">
                <a:solidFill>
                  <a:schemeClr val="tx1"/>
                </a:solidFill>
                <a:cs typeface="B Titr" panose="00000700000000000000" pitchFamily="2" charset="-78"/>
              </a:rPr>
              <a:t>سیاستگذاری سلامت فرایند تدوین، اجرا و ارزشیابی سیاست هایی برای حل مسائل بهداشتی و درمانی جامعه است</a:t>
            </a:r>
          </a:p>
        </p:txBody>
      </p:sp>
    </p:spTree>
    <p:extLst>
      <p:ext uri="{BB962C8B-B14F-4D97-AF65-F5344CB8AC3E}">
        <p14:creationId xmlns:p14="http://schemas.microsoft.com/office/powerpoint/2010/main" val="199392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63AA-7D1F-441D-A6F6-47832DBA644E}"/>
              </a:ext>
            </a:extLst>
          </p:cNvPr>
          <p:cNvSpPr>
            <a:spLocks noGrp="1"/>
          </p:cNvSpPr>
          <p:nvPr>
            <p:ph type="title"/>
          </p:nvPr>
        </p:nvSpPr>
        <p:spPr/>
        <p:txBody>
          <a:bodyPr/>
          <a:lstStyle/>
          <a:p>
            <a:r>
              <a:rPr lang="fa-IR" dirty="0">
                <a:solidFill>
                  <a:srgbClr val="FF0000"/>
                </a:solidFill>
                <a:cs typeface="B Titr" panose="00000700000000000000" pitchFamily="2" charset="-78"/>
              </a:rPr>
              <a:t>تعریف سیاست سلامت</a:t>
            </a:r>
            <a:endParaRPr lang="fa-IR" dirty="0"/>
          </a:p>
        </p:txBody>
      </p:sp>
      <p:sp>
        <p:nvSpPr>
          <p:cNvPr id="3" name="Content Placeholder 2">
            <a:extLst>
              <a:ext uri="{FF2B5EF4-FFF2-40B4-BE49-F238E27FC236}">
                <a16:creationId xmlns:a16="http://schemas.microsoft.com/office/drawing/2014/main" id="{7D8A20FA-20BC-40A4-946E-7417E6245184}"/>
              </a:ext>
            </a:extLst>
          </p:cNvPr>
          <p:cNvSpPr>
            <a:spLocks noGrp="1"/>
          </p:cNvSpPr>
          <p:nvPr>
            <p:ph sz="quarter" idx="13"/>
          </p:nvPr>
        </p:nvSpPr>
        <p:spPr/>
        <p:txBody>
          <a:bodyPr/>
          <a:lstStyle/>
          <a:p>
            <a:pPr>
              <a:lnSpc>
                <a:spcPct val="150000"/>
              </a:lnSpc>
            </a:pPr>
            <a:r>
              <a:rPr lang="fa-IR" dirty="0">
                <a:cs typeface="B Titr" panose="00000700000000000000" pitchFamily="2" charset="-78"/>
              </a:rPr>
              <a:t>دستورالعمل هایی است که توسط </a:t>
            </a:r>
            <a:r>
              <a:rPr lang="fa-IR" dirty="0">
                <a:solidFill>
                  <a:srgbClr val="FF0000"/>
                </a:solidFill>
                <a:cs typeface="B Titr" panose="00000700000000000000" pitchFamily="2" charset="-78"/>
              </a:rPr>
              <a:t>سیاستگذاران</a:t>
            </a:r>
            <a:r>
              <a:rPr lang="fa-IR" dirty="0">
                <a:cs typeface="B Titr" panose="00000700000000000000" pitchFamily="2" charset="-78"/>
              </a:rPr>
              <a:t> و </a:t>
            </a:r>
            <a:r>
              <a:rPr lang="fa-IR" dirty="0">
                <a:solidFill>
                  <a:srgbClr val="FF0000"/>
                </a:solidFill>
                <a:cs typeface="B Titr" panose="00000700000000000000" pitchFamily="2" charset="-78"/>
              </a:rPr>
              <a:t>مدیران ارشد نظام سلامت </a:t>
            </a:r>
            <a:r>
              <a:rPr lang="fa-IR" dirty="0">
                <a:cs typeface="B Titr" panose="00000700000000000000" pitchFamily="2" charset="-78"/>
              </a:rPr>
              <a:t>در حوزه های تأمین مـالی،تولیـد منـابع وارائـه خدمات سلامت به منظورتأمین، حفظ و ارتقای سلامتی مردم جامعه تدوین میشود و راهنمای تصمیم گیری و برنامه ریزی مـدیران سطوح پایین است. </a:t>
            </a:r>
          </a:p>
          <a:p>
            <a:pPr>
              <a:lnSpc>
                <a:spcPct val="150000"/>
              </a:lnSpc>
            </a:pPr>
            <a:r>
              <a:rPr lang="fa-IR" dirty="0">
                <a:cs typeface="B Titr" panose="00000700000000000000" pitchFamily="2" charset="-78"/>
              </a:rPr>
              <a:t>سیاستهای سلامت در سطوح کلان (وزارت بهداشت)، متوسط (دانشگاه علوم پزشکی و خدمات بهداشتی و درمانی) و خرد (سازمان بهداشـتی و درمانی) نوشته می شود. ازشواهد معتبر پژوهشی باید برای سیاستگذاری سلامت استفاده شود تا اجرای سیاست  ها منجر به رفع مشکلات سلامتی مردم جامعه شود.</a:t>
            </a:r>
          </a:p>
        </p:txBody>
      </p:sp>
    </p:spTree>
    <p:extLst>
      <p:ext uri="{BB962C8B-B14F-4D97-AF65-F5344CB8AC3E}">
        <p14:creationId xmlns:p14="http://schemas.microsoft.com/office/powerpoint/2010/main" val="382152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6963-D5E5-4FC7-B5BE-9E61185D36CD}"/>
              </a:ext>
            </a:extLst>
          </p:cNvPr>
          <p:cNvSpPr>
            <a:spLocks noGrp="1"/>
          </p:cNvSpPr>
          <p:nvPr>
            <p:ph type="title"/>
          </p:nvPr>
        </p:nvSpPr>
        <p:spPr>
          <a:xfrm>
            <a:off x="733021" y="4424666"/>
            <a:ext cx="10364451" cy="1596177"/>
          </a:xfrm>
        </p:spPr>
        <p:txBody>
          <a:bodyPr>
            <a:normAutofit/>
          </a:bodyPr>
          <a:lstStyle/>
          <a:p>
            <a:r>
              <a:rPr lang="fa-IR" sz="2800" dirty="0">
                <a:cs typeface="B Titr" panose="00000700000000000000" pitchFamily="2" charset="-78"/>
              </a:rPr>
              <a:t>برنامه سلامت و سیاست سلامت باید بومی شود</a:t>
            </a:r>
          </a:p>
        </p:txBody>
      </p:sp>
      <p:graphicFrame>
        <p:nvGraphicFramePr>
          <p:cNvPr id="6" name="Content Placeholder 5">
            <a:extLst>
              <a:ext uri="{FF2B5EF4-FFF2-40B4-BE49-F238E27FC236}">
                <a16:creationId xmlns:a16="http://schemas.microsoft.com/office/drawing/2014/main" id="{8948C805-E9F2-4F58-8AA9-9DA7019AA71F}"/>
              </a:ext>
            </a:extLst>
          </p:cNvPr>
          <p:cNvGraphicFramePr>
            <a:graphicFrameLocks noGrp="1"/>
          </p:cNvGraphicFramePr>
          <p:nvPr>
            <p:ph sz="quarter" idx="13"/>
            <p:extLst>
              <p:ext uri="{D42A27DB-BD31-4B8C-83A1-F6EECF244321}">
                <p14:modId xmlns:p14="http://schemas.microsoft.com/office/powerpoint/2010/main" val="1515057656"/>
              </p:ext>
            </p:extLst>
          </p:nvPr>
        </p:nvGraphicFramePr>
        <p:xfrm>
          <a:off x="3349255" y="958126"/>
          <a:ext cx="4412511" cy="3374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a:extLst>
              <a:ext uri="{FF2B5EF4-FFF2-40B4-BE49-F238E27FC236}">
                <a16:creationId xmlns:a16="http://schemas.microsoft.com/office/drawing/2014/main" id="{29A22912-BD87-4483-96B5-C4FE7B4A8408}"/>
              </a:ext>
            </a:extLst>
          </p:cNvPr>
          <p:cNvCxnSpPr/>
          <p:nvPr/>
        </p:nvCxnSpPr>
        <p:spPr>
          <a:xfrm>
            <a:off x="6507126" y="2828260"/>
            <a:ext cx="133970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44F91053-E934-4E9F-9879-C097AF15ADF8}"/>
              </a:ext>
            </a:extLst>
          </p:cNvPr>
          <p:cNvSpPr txBox="1"/>
          <p:nvPr/>
        </p:nvSpPr>
        <p:spPr>
          <a:xfrm>
            <a:off x="7602278" y="2264183"/>
            <a:ext cx="3785192" cy="1754326"/>
          </a:xfrm>
          <a:prstGeom prst="rect">
            <a:avLst/>
          </a:prstGeom>
          <a:noFill/>
        </p:spPr>
        <p:txBody>
          <a:bodyPr wrap="square" rtlCol="1">
            <a:spAutoFit/>
          </a:bodyPr>
          <a:lstStyle/>
          <a:p>
            <a:pPr algn="ctr" rtl="1"/>
            <a:r>
              <a:rPr lang="fa-IR" dirty="0">
                <a:cs typeface="B Titr" panose="00000700000000000000" pitchFamily="2" charset="-78"/>
              </a:rPr>
              <a:t>تامین منابع مالی</a:t>
            </a:r>
          </a:p>
          <a:p>
            <a:pPr algn="ctr" rtl="1"/>
            <a:r>
              <a:rPr lang="fa-IR" dirty="0">
                <a:cs typeface="B Titr" panose="00000700000000000000" pitchFamily="2" charset="-78"/>
              </a:rPr>
              <a:t>منابع انسانی</a:t>
            </a:r>
          </a:p>
          <a:p>
            <a:pPr algn="ctr" rtl="1"/>
            <a:r>
              <a:rPr lang="fa-IR" dirty="0">
                <a:cs typeface="B Titr" panose="00000700000000000000" pitchFamily="2" charset="-78"/>
              </a:rPr>
              <a:t>ساختار</a:t>
            </a:r>
          </a:p>
          <a:p>
            <a:pPr algn="ctr" rtl="1"/>
            <a:r>
              <a:rPr lang="fa-IR" dirty="0">
                <a:cs typeface="B Titr" panose="00000700000000000000" pitchFamily="2" charset="-78"/>
              </a:rPr>
              <a:t>اجرا</a:t>
            </a:r>
          </a:p>
          <a:p>
            <a:pPr algn="ctr" rtl="1"/>
            <a:r>
              <a:rPr lang="fa-IR" dirty="0">
                <a:cs typeface="B Titr" panose="00000700000000000000" pitchFamily="2" charset="-78"/>
              </a:rPr>
              <a:t>ارزشیابی</a:t>
            </a:r>
          </a:p>
          <a:p>
            <a:pPr algn="r" rtl="1"/>
            <a:endParaRPr lang="fa-IR" dirty="0"/>
          </a:p>
        </p:txBody>
      </p:sp>
      <p:cxnSp>
        <p:nvCxnSpPr>
          <p:cNvPr id="12" name="Straight Arrow Connector 11">
            <a:extLst>
              <a:ext uri="{FF2B5EF4-FFF2-40B4-BE49-F238E27FC236}">
                <a16:creationId xmlns:a16="http://schemas.microsoft.com/office/drawing/2014/main" id="{88BF81C4-177E-49BB-86EE-B6362E3F5F99}"/>
              </a:ext>
            </a:extLst>
          </p:cNvPr>
          <p:cNvCxnSpPr/>
          <p:nvPr/>
        </p:nvCxnSpPr>
        <p:spPr>
          <a:xfrm flipH="1">
            <a:off x="2371061" y="3732028"/>
            <a:ext cx="138223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5295B03E-3B9F-41FC-9D94-5E84BEABE26B}"/>
              </a:ext>
            </a:extLst>
          </p:cNvPr>
          <p:cNvSpPr txBox="1"/>
          <p:nvPr/>
        </p:nvSpPr>
        <p:spPr>
          <a:xfrm>
            <a:off x="559984" y="3270363"/>
            <a:ext cx="1828799" cy="923330"/>
          </a:xfrm>
          <a:prstGeom prst="rect">
            <a:avLst/>
          </a:prstGeom>
          <a:noFill/>
        </p:spPr>
        <p:txBody>
          <a:bodyPr wrap="square" rtlCol="1">
            <a:spAutoFit/>
          </a:bodyPr>
          <a:lstStyle/>
          <a:p>
            <a:pPr algn="r" rtl="1"/>
            <a:r>
              <a:rPr lang="fa-IR" dirty="0">
                <a:cs typeface="B Titr" panose="00000700000000000000" pitchFamily="2" charset="-78"/>
              </a:rPr>
              <a:t>اهداف</a:t>
            </a:r>
          </a:p>
          <a:p>
            <a:pPr algn="r" rtl="1"/>
            <a:r>
              <a:rPr lang="fa-IR" dirty="0">
                <a:cs typeface="B Titr" panose="00000700000000000000" pitchFamily="2" charset="-78"/>
              </a:rPr>
              <a:t>استراتژی</a:t>
            </a:r>
          </a:p>
          <a:p>
            <a:pPr algn="r" rtl="1"/>
            <a:r>
              <a:rPr lang="fa-IR" dirty="0">
                <a:cs typeface="B Titr" panose="00000700000000000000" pitchFamily="2" charset="-78"/>
              </a:rPr>
              <a:t>اقدامات و ..</a:t>
            </a:r>
          </a:p>
        </p:txBody>
      </p:sp>
    </p:spTree>
    <p:extLst>
      <p:ext uri="{BB962C8B-B14F-4D97-AF65-F5344CB8AC3E}">
        <p14:creationId xmlns:p14="http://schemas.microsoft.com/office/powerpoint/2010/main" val="273093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8F0B-DA96-4655-8DA5-0A57E9D937C8}"/>
              </a:ext>
            </a:extLst>
          </p:cNvPr>
          <p:cNvSpPr>
            <a:spLocks noGrp="1"/>
          </p:cNvSpPr>
          <p:nvPr>
            <p:ph type="title"/>
          </p:nvPr>
        </p:nvSpPr>
        <p:spPr/>
        <p:txBody>
          <a:bodyPr/>
          <a:lstStyle/>
          <a:p>
            <a:r>
              <a:rPr lang="fa-IR" dirty="0">
                <a:cs typeface="B Titr" panose="00000700000000000000" pitchFamily="2" charset="-78"/>
              </a:rPr>
              <a:t>چرخه سیاست گذاری سلامت</a:t>
            </a:r>
          </a:p>
        </p:txBody>
      </p:sp>
      <p:sp>
        <p:nvSpPr>
          <p:cNvPr id="3" name="Content Placeholder 2">
            <a:extLst>
              <a:ext uri="{FF2B5EF4-FFF2-40B4-BE49-F238E27FC236}">
                <a16:creationId xmlns:a16="http://schemas.microsoft.com/office/drawing/2014/main" id="{1F08579E-2FBB-483D-B36B-9D0CE7BEFE05}"/>
              </a:ext>
            </a:extLst>
          </p:cNvPr>
          <p:cNvSpPr>
            <a:spLocks noGrp="1"/>
          </p:cNvSpPr>
          <p:nvPr>
            <p:ph sz="quarter" idx="13"/>
          </p:nvPr>
        </p:nvSpPr>
        <p:spPr/>
        <p:txBody>
          <a:bodyPr/>
          <a:lstStyle/>
          <a:p>
            <a:endParaRPr lang="fa-IR" dirty="0"/>
          </a:p>
        </p:txBody>
      </p:sp>
      <p:graphicFrame>
        <p:nvGraphicFramePr>
          <p:cNvPr id="6" name="Diagram 5">
            <a:extLst>
              <a:ext uri="{FF2B5EF4-FFF2-40B4-BE49-F238E27FC236}">
                <a16:creationId xmlns:a16="http://schemas.microsoft.com/office/drawing/2014/main" id="{DCBDAF2E-6050-4636-91CC-A00CA2FFBD32}"/>
              </a:ext>
            </a:extLst>
          </p:cNvPr>
          <p:cNvGraphicFramePr/>
          <p:nvPr>
            <p:extLst>
              <p:ext uri="{D42A27DB-BD31-4B8C-83A1-F6EECF244321}">
                <p14:modId xmlns:p14="http://schemas.microsoft.com/office/powerpoint/2010/main" val="515608932"/>
              </p:ext>
            </p:extLst>
          </p:nvPr>
        </p:nvGraphicFramePr>
        <p:xfrm>
          <a:off x="2032000" y="2137144"/>
          <a:ext cx="7292753" cy="4001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5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3568-62FC-4725-AD35-CD56A579BD89}"/>
              </a:ext>
            </a:extLst>
          </p:cNvPr>
          <p:cNvSpPr>
            <a:spLocks noGrp="1"/>
          </p:cNvSpPr>
          <p:nvPr>
            <p:ph type="title"/>
          </p:nvPr>
        </p:nvSpPr>
        <p:spPr/>
        <p:txBody>
          <a:bodyPr>
            <a:normAutofit/>
          </a:bodyPr>
          <a:lstStyle/>
          <a:p>
            <a:r>
              <a:rPr lang="fa-IR" sz="3200" dirty="0">
                <a:cs typeface="B Titr" panose="00000700000000000000" pitchFamily="2" charset="-78"/>
              </a:rPr>
              <a:t>سیاستگذاری مبتنی بر شواهد یا آگاه از شواهد</a:t>
            </a:r>
          </a:p>
        </p:txBody>
      </p:sp>
      <p:sp>
        <p:nvSpPr>
          <p:cNvPr id="3" name="Content Placeholder 2">
            <a:extLst>
              <a:ext uri="{FF2B5EF4-FFF2-40B4-BE49-F238E27FC236}">
                <a16:creationId xmlns:a16="http://schemas.microsoft.com/office/drawing/2014/main" id="{7040BB65-D8E6-49DD-8820-69E43C782120}"/>
              </a:ext>
            </a:extLst>
          </p:cNvPr>
          <p:cNvSpPr>
            <a:spLocks noGrp="1"/>
          </p:cNvSpPr>
          <p:nvPr>
            <p:ph sz="quarter" idx="13"/>
          </p:nvPr>
        </p:nvSpPr>
        <p:spPr>
          <a:xfrm>
            <a:off x="436561" y="1919833"/>
            <a:ext cx="10841665" cy="4086871"/>
          </a:xfrm>
        </p:spPr>
        <p:txBody>
          <a:bodyPr>
            <a:normAutofit/>
          </a:bodyPr>
          <a:lstStyle/>
          <a:p>
            <a:pPr>
              <a:lnSpc>
                <a:spcPct val="150000"/>
              </a:lnSpc>
            </a:pPr>
            <a:r>
              <a:rPr lang="fa-IR" dirty="0">
                <a:solidFill>
                  <a:srgbClr val="FF0000"/>
                </a:solidFill>
                <a:cs typeface="B Titr" panose="00000700000000000000" pitchFamily="2" charset="-78"/>
              </a:rPr>
              <a:t>سیاستگذاری مبتنی بر شواهد: </a:t>
            </a:r>
          </a:p>
          <a:p>
            <a:pPr>
              <a:lnSpc>
                <a:spcPct val="150000"/>
              </a:lnSpc>
            </a:pPr>
            <a:r>
              <a:rPr lang="fa-IR" dirty="0">
                <a:cs typeface="B Titr" panose="00000700000000000000" pitchFamily="2" charset="-78"/>
              </a:rPr>
              <a:t>در این نوع سیاستگذاری، تصمیم‌گیران سعی می‌کنند تا تصمیمات خود را </a:t>
            </a:r>
            <a:r>
              <a:rPr lang="fa-IR" dirty="0">
                <a:solidFill>
                  <a:srgbClr val="FF0000"/>
                </a:solidFill>
                <a:cs typeface="B Titr" panose="00000700000000000000" pitchFamily="2" charset="-78"/>
              </a:rPr>
              <a:t>کاملاً بر پایه شواهد علمی </a:t>
            </a:r>
            <a:r>
              <a:rPr lang="fa-IR" dirty="0">
                <a:cs typeface="B Titr" panose="00000700000000000000" pitchFamily="2" charset="-78"/>
              </a:rPr>
              <a:t>و داده‌های دقیق بگیرند. در این حالت، شواهد موجود به‌صورت مستقیم و بی‌واسطه در تصمیم‌گیری‌ها تأثیرگذار هستند.</a:t>
            </a:r>
          </a:p>
          <a:p>
            <a:pPr>
              <a:lnSpc>
                <a:spcPct val="150000"/>
              </a:lnSpc>
            </a:pPr>
            <a:r>
              <a:rPr lang="fa-IR" dirty="0">
                <a:solidFill>
                  <a:srgbClr val="FF0000"/>
                </a:solidFill>
                <a:cs typeface="B Titr" panose="00000700000000000000" pitchFamily="2" charset="-78"/>
              </a:rPr>
              <a:t>سیاستگذاری آگاه از شواهد:</a:t>
            </a:r>
          </a:p>
          <a:p>
            <a:pPr>
              <a:lnSpc>
                <a:spcPct val="150000"/>
              </a:lnSpc>
            </a:pPr>
            <a:r>
              <a:rPr lang="fa-IR" dirty="0">
                <a:cs typeface="B Titr" panose="00000700000000000000" pitchFamily="2" charset="-78"/>
              </a:rPr>
              <a:t> در این رویکرد، سیاست‌گذاران با استفاده از شواهد به‌عنوان </a:t>
            </a:r>
            <a:r>
              <a:rPr lang="fa-IR" dirty="0">
                <a:solidFill>
                  <a:srgbClr val="FF0000"/>
                </a:solidFill>
                <a:cs typeface="B Titr" panose="00000700000000000000" pitchFamily="2" charset="-78"/>
              </a:rPr>
              <a:t>یکی از چند منبع اطلاعاتی</a:t>
            </a:r>
            <a:r>
              <a:rPr lang="fa-IR" dirty="0">
                <a:cs typeface="B Titr" panose="00000700000000000000" pitchFamily="2" charset="-78"/>
              </a:rPr>
              <a:t>، تصمیم می‌گیرند. در واقع، شواهد به تصمیم‌گیران </a:t>
            </a:r>
            <a:r>
              <a:rPr lang="fa-IR" dirty="0">
                <a:solidFill>
                  <a:srgbClr val="FF0000"/>
                </a:solidFill>
                <a:cs typeface="B Titr" panose="00000700000000000000" pitchFamily="2" charset="-78"/>
              </a:rPr>
              <a:t>کمک می‌کند، اما تنها عامل تعیین‌کننده نیست. </a:t>
            </a:r>
            <a:r>
              <a:rPr lang="fa-IR" dirty="0">
                <a:cs typeface="B Titr" panose="00000700000000000000" pitchFamily="2" charset="-78"/>
              </a:rPr>
              <a:t>عواملی مثل شرایط فرهنگی، اقتصادی، و اولویت‌های اجتماعی نیز در تصمیم‌گیری نهایی لحاظ می‌شوند.</a:t>
            </a:r>
            <a:endParaRPr lang="fa-IR" dirty="0">
              <a:cs typeface="+mj-cs"/>
            </a:endParaRPr>
          </a:p>
        </p:txBody>
      </p:sp>
    </p:spTree>
    <p:extLst>
      <p:ext uri="{BB962C8B-B14F-4D97-AF65-F5344CB8AC3E}">
        <p14:creationId xmlns:p14="http://schemas.microsoft.com/office/powerpoint/2010/main" val="194288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340D-7AE1-4F5D-81EE-406DD233DFF8}"/>
              </a:ext>
            </a:extLst>
          </p:cNvPr>
          <p:cNvSpPr>
            <a:spLocks noGrp="1"/>
          </p:cNvSpPr>
          <p:nvPr>
            <p:ph type="title"/>
          </p:nvPr>
        </p:nvSpPr>
        <p:spPr/>
        <p:txBody>
          <a:bodyPr/>
          <a:lstStyle/>
          <a:p>
            <a:r>
              <a:rPr lang="fa-IR" dirty="0">
                <a:cs typeface="B Titr" panose="00000700000000000000" pitchFamily="2" charset="-78"/>
              </a:rPr>
              <a:t>اهمیت سیاستگذاری مبتنی بر شواهد</a:t>
            </a:r>
          </a:p>
        </p:txBody>
      </p:sp>
      <p:sp>
        <p:nvSpPr>
          <p:cNvPr id="3" name="Content Placeholder 2">
            <a:extLst>
              <a:ext uri="{FF2B5EF4-FFF2-40B4-BE49-F238E27FC236}">
                <a16:creationId xmlns:a16="http://schemas.microsoft.com/office/drawing/2014/main" id="{8BE41E2A-5818-4B24-B3FC-86FF778A95C6}"/>
              </a:ext>
            </a:extLst>
          </p:cNvPr>
          <p:cNvSpPr>
            <a:spLocks noGrp="1"/>
          </p:cNvSpPr>
          <p:nvPr>
            <p:ph sz="quarter" idx="13"/>
          </p:nvPr>
        </p:nvSpPr>
        <p:spPr>
          <a:xfrm>
            <a:off x="510363" y="1818168"/>
            <a:ext cx="10767237" cy="4421316"/>
          </a:xfrm>
        </p:spPr>
        <p:txBody>
          <a:bodyPr/>
          <a:lstStyle/>
          <a:p>
            <a:pPr>
              <a:lnSpc>
                <a:spcPct val="150000"/>
              </a:lnSpc>
            </a:pPr>
            <a:r>
              <a:rPr lang="fa-IR" dirty="0">
                <a:solidFill>
                  <a:srgbClr val="FF0000"/>
                </a:solidFill>
                <a:cs typeface="B Titr" panose="00000700000000000000" pitchFamily="2" charset="-78"/>
              </a:rPr>
              <a:t>افزایش کارآیی و اثربخشی</a:t>
            </a:r>
            <a:r>
              <a:rPr lang="fa-IR" dirty="0">
                <a:cs typeface="B Titr" panose="00000700000000000000" pitchFamily="2" charset="-78"/>
              </a:rPr>
              <a:t>: استفاده از شواهد و داده‌ها به سیاست‌گذاران کمک می‌کند تا برنامه‌ها و سیاست‌هایی طراحی کنند که کارآیی و اثربخشی بالاتری داشته باشند.</a:t>
            </a:r>
          </a:p>
          <a:p>
            <a:pPr>
              <a:lnSpc>
                <a:spcPct val="150000"/>
              </a:lnSpc>
            </a:pPr>
            <a:r>
              <a:rPr lang="fa-IR" dirty="0">
                <a:solidFill>
                  <a:srgbClr val="FF0000"/>
                </a:solidFill>
                <a:cs typeface="B Titr" panose="00000700000000000000" pitchFamily="2" charset="-78"/>
              </a:rPr>
              <a:t>کاهش خطرات و هزینه‌ها</a:t>
            </a:r>
            <a:r>
              <a:rPr lang="fa-IR" dirty="0">
                <a:cs typeface="B Titr" panose="00000700000000000000" pitchFamily="2" charset="-78"/>
              </a:rPr>
              <a:t>: با تکیه بر داده‌های معتبر، می‌توان ریسک‌های ناشی از تصمیمات غلط را کاهش داد و منابع مالی را بهینه‌تر استفاده کرد.</a:t>
            </a:r>
          </a:p>
          <a:p>
            <a:pPr>
              <a:lnSpc>
                <a:spcPct val="150000"/>
              </a:lnSpc>
            </a:pPr>
            <a:r>
              <a:rPr lang="fa-IR" dirty="0">
                <a:solidFill>
                  <a:srgbClr val="FF0000"/>
                </a:solidFill>
                <a:cs typeface="B Titr" panose="00000700000000000000" pitchFamily="2" charset="-78"/>
              </a:rPr>
              <a:t>پاسخگویی بهتر به نیازهای جامعه</a:t>
            </a:r>
            <a:r>
              <a:rPr lang="fa-IR" dirty="0">
                <a:cs typeface="B Titr" panose="00000700000000000000" pitchFamily="2" charset="-78"/>
              </a:rPr>
              <a:t>: شواهد و داده‌ها به تصمیم‌گیران کمک می‌کنند تا سیاست‌هایی تدوین کنند که بهتر با نیازهای جامعه هم‌خوانی داشته باشد.</a:t>
            </a:r>
          </a:p>
          <a:p>
            <a:pPr>
              <a:lnSpc>
                <a:spcPct val="150000"/>
              </a:lnSpc>
            </a:pPr>
            <a:r>
              <a:rPr lang="fa-IR" dirty="0">
                <a:solidFill>
                  <a:srgbClr val="FF0000"/>
                </a:solidFill>
                <a:cs typeface="B Titr" panose="00000700000000000000" pitchFamily="2" charset="-78"/>
              </a:rPr>
              <a:t>پایداری و عدالت اجتماعی</a:t>
            </a:r>
            <a:r>
              <a:rPr lang="fa-IR" dirty="0">
                <a:cs typeface="B Titr" panose="00000700000000000000" pitchFamily="2" charset="-78"/>
              </a:rPr>
              <a:t>: سیاست‌هایی که بر پایه شواهد طراحی شده‌اند، اغلب پایداری بیشتری داشته و موجب افزایش عدالت اجتماعی می‌شوند</a:t>
            </a:r>
          </a:p>
        </p:txBody>
      </p:sp>
    </p:spTree>
    <p:extLst>
      <p:ext uri="{BB962C8B-B14F-4D97-AF65-F5344CB8AC3E}">
        <p14:creationId xmlns:p14="http://schemas.microsoft.com/office/powerpoint/2010/main" val="53865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85D4-FD60-46CF-B6CC-DD687DF00126}"/>
              </a:ext>
            </a:extLst>
          </p:cNvPr>
          <p:cNvSpPr>
            <a:spLocks noGrp="1"/>
          </p:cNvSpPr>
          <p:nvPr>
            <p:ph type="title"/>
          </p:nvPr>
        </p:nvSpPr>
        <p:spPr/>
        <p:txBody>
          <a:bodyPr/>
          <a:lstStyle/>
          <a:p>
            <a:r>
              <a:rPr lang="fa-IR" dirty="0">
                <a:cs typeface="B Titr" panose="00000700000000000000" pitchFamily="2" charset="-78"/>
              </a:rPr>
              <a:t>چالش‌های سیاستگذاری مبتنی بر شواهد</a:t>
            </a:r>
          </a:p>
        </p:txBody>
      </p:sp>
      <p:sp>
        <p:nvSpPr>
          <p:cNvPr id="3" name="Content Placeholder 2">
            <a:extLst>
              <a:ext uri="{FF2B5EF4-FFF2-40B4-BE49-F238E27FC236}">
                <a16:creationId xmlns:a16="http://schemas.microsoft.com/office/drawing/2014/main" id="{DDB8BF5E-71A0-4EE8-9191-F0349BDC813C}"/>
              </a:ext>
            </a:extLst>
          </p:cNvPr>
          <p:cNvSpPr>
            <a:spLocks noGrp="1"/>
          </p:cNvSpPr>
          <p:nvPr>
            <p:ph sz="quarter" idx="13"/>
          </p:nvPr>
        </p:nvSpPr>
        <p:spPr/>
        <p:txBody>
          <a:bodyPr/>
          <a:lstStyle/>
          <a:p>
            <a:pPr>
              <a:lnSpc>
                <a:spcPct val="150000"/>
              </a:lnSpc>
            </a:pPr>
            <a:r>
              <a:rPr lang="fa-IR" dirty="0">
                <a:solidFill>
                  <a:srgbClr val="FF0000"/>
                </a:solidFill>
                <a:cs typeface="B Titr" panose="00000700000000000000" pitchFamily="2" charset="-78"/>
              </a:rPr>
              <a:t>دسترسی محدود به شواهد معتبر: </a:t>
            </a:r>
            <a:r>
              <a:rPr lang="fa-IR" dirty="0">
                <a:cs typeface="B Titr" panose="00000700000000000000" pitchFamily="2" charset="-78"/>
              </a:rPr>
              <a:t>در برخی حوزه‌ها، به شواهد و داده‌های باکیفیت و معتبر دسترسی کافی وجود ندارد.</a:t>
            </a:r>
          </a:p>
          <a:p>
            <a:pPr>
              <a:lnSpc>
                <a:spcPct val="150000"/>
              </a:lnSpc>
            </a:pPr>
            <a:r>
              <a:rPr lang="fa-IR" dirty="0">
                <a:solidFill>
                  <a:srgbClr val="FF0000"/>
                </a:solidFill>
                <a:cs typeface="B Titr" panose="00000700000000000000" pitchFamily="2" charset="-78"/>
              </a:rPr>
              <a:t>تفسیر نادرست شواهد</a:t>
            </a:r>
            <a:r>
              <a:rPr lang="fa-IR" dirty="0">
                <a:cs typeface="B Titr" panose="00000700000000000000" pitchFamily="2" charset="-78"/>
              </a:rPr>
              <a:t>: ممکن است شواهد به‌درستی تفسیر نشوند یا از آن‌ها سوءاستفاده شود.</a:t>
            </a:r>
          </a:p>
          <a:p>
            <a:pPr>
              <a:lnSpc>
                <a:spcPct val="150000"/>
              </a:lnSpc>
            </a:pPr>
            <a:r>
              <a:rPr lang="fa-IR" dirty="0">
                <a:solidFill>
                  <a:srgbClr val="FF0000"/>
                </a:solidFill>
                <a:cs typeface="B Titr" panose="00000700000000000000" pitchFamily="2" charset="-78"/>
              </a:rPr>
              <a:t>تأثیر عوامل سیاسی و اجتماعی</a:t>
            </a:r>
            <a:r>
              <a:rPr lang="fa-IR" dirty="0">
                <a:cs typeface="B Titr" panose="00000700000000000000" pitchFamily="2" charset="-78"/>
              </a:rPr>
              <a:t>: سیاست‌گذاری‌ها ممکن است تحت تأثیر منافع سیاسی یا فشارهای اجتماعی قرار گیرند و شواهد نادیده گرفته شوند</a:t>
            </a:r>
          </a:p>
        </p:txBody>
      </p:sp>
    </p:spTree>
    <p:extLst>
      <p:ext uri="{BB962C8B-B14F-4D97-AF65-F5344CB8AC3E}">
        <p14:creationId xmlns:p14="http://schemas.microsoft.com/office/powerpoint/2010/main" val="193258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83D5-B6E8-496D-A474-D6EB48A793B4}"/>
              </a:ext>
            </a:extLst>
          </p:cNvPr>
          <p:cNvSpPr>
            <a:spLocks noGrp="1"/>
          </p:cNvSpPr>
          <p:nvPr>
            <p:ph type="title"/>
          </p:nvPr>
        </p:nvSpPr>
        <p:spPr/>
        <p:txBody>
          <a:bodyPr/>
          <a:lstStyle/>
          <a:p>
            <a:r>
              <a:rPr lang="fa-IR" dirty="0">
                <a:cs typeface="B Titr" panose="00000700000000000000" pitchFamily="2" charset="-78"/>
              </a:rPr>
              <a:t>خلاصه سیاستی</a:t>
            </a:r>
          </a:p>
        </p:txBody>
      </p:sp>
      <p:sp>
        <p:nvSpPr>
          <p:cNvPr id="3" name="Content Placeholder 2">
            <a:extLst>
              <a:ext uri="{FF2B5EF4-FFF2-40B4-BE49-F238E27FC236}">
                <a16:creationId xmlns:a16="http://schemas.microsoft.com/office/drawing/2014/main" id="{23A78DB8-5185-4558-91A3-027303F98DCB}"/>
              </a:ext>
            </a:extLst>
          </p:cNvPr>
          <p:cNvSpPr>
            <a:spLocks noGrp="1"/>
          </p:cNvSpPr>
          <p:nvPr>
            <p:ph sz="quarter" idx="13"/>
          </p:nvPr>
        </p:nvSpPr>
        <p:spPr/>
        <p:txBody>
          <a:bodyPr/>
          <a:lstStyle/>
          <a:p>
            <a:pPr>
              <a:lnSpc>
                <a:spcPct val="200000"/>
              </a:lnSpc>
            </a:pPr>
            <a:r>
              <a:rPr lang="fa-IR" dirty="0">
                <a:cs typeface="B Titr" panose="00000700000000000000" pitchFamily="2" charset="-78"/>
              </a:rPr>
              <a:t>خلاصه سیاستی، سند کوتاهی (1تا4صفحه و کمتر از1500کلمه)است که </a:t>
            </a:r>
            <a:r>
              <a:rPr lang="fa-IR" dirty="0">
                <a:solidFill>
                  <a:srgbClr val="FF0000"/>
                </a:solidFill>
                <a:cs typeface="B Titr" panose="00000700000000000000" pitchFamily="2" charset="-78"/>
              </a:rPr>
              <a:t>یافته ها و توصیه های یك پروژه پژوهشـی در زمینـه موضوع یـا مسأله خاصی را به سیاستگذاران و مدیران ارشد سازمانها </a:t>
            </a:r>
            <a:r>
              <a:rPr lang="fa-IR" dirty="0">
                <a:cs typeface="B Titr" panose="00000700000000000000" pitchFamily="2" charset="-78"/>
              </a:rPr>
              <a:t>ارائه میکند. به عبارت دیگر خلاصه سیاستی وسیله ای برای ارائـه مشـاوره سیاسـتی بـه سیاستگذاران سلامت است که شامل خلاصه ای  از موضوع یامسأله مورد نظر،علل اصلی مسأله،راهکارهای سیاستی حل مسأله(مزایا و معایـب آنها)،ارائه پیشنهاداتی برای انتخاب بهترین راهکار و حتی استدلال در مورد یك راهکار موثر و عملی میباشد.</a:t>
            </a:r>
          </a:p>
        </p:txBody>
      </p:sp>
    </p:spTree>
    <p:extLst>
      <p:ext uri="{BB962C8B-B14F-4D97-AF65-F5344CB8AC3E}">
        <p14:creationId xmlns:p14="http://schemas.microsoft.com/office/powerpoint/2010/main" val="205549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B0E2-5880-458A-A6B8-3773E47F8095}"/>
              </a:ext>
            </a:extLst>
          </p:cNvPr>
          <p:cNvSpPr>
            <a:spLocks noGrp="1"/>
          </p:cNvSpPr>
          <p:nvPr>
            <p:ph type="title"/>
          </p:nvPr>
        </p:nvSpPr>
        <p:spPr/>
        <p:txBody>
          <a:bodyPr>
            <a:normAutofit/>
          </a:bodyPr>
          <a:lstStyle/>
          <a:p>
            <a:r>
              <a:rPr lang="fa-IR" sz="3200" dirty="0">
                <a:cs typeface="B Titr" panose="00000700000000000000" pitchFamily="2" charset="-78"/>
              </a:rPr>
              <a:t>خلاصه سیاستی به سیاستگذار کمک می کند</a:t>
            </a:r>
          </a:p>
        </p:txBody>
      </p:sp>
      <p:sp>
        <p:nvSpPr>
          <p:cNvPr id="3" name="Content Placeholder 2">
            <a:extLst>
              <a:ext uri="{FF2B5EF4-FFF2-40B4-BE49-F238E27FC236}">
                <a16:creationId xmlns:a16="http://schemas.microsoft.com/office/drawing/2014/main" id="{ECF8877E-A38C-4137-AFC3-891EA3DCCC1B}"/>
              </a:ext>
            </a:extLst>
          </p:cNvPr>
          <p:cNvSpPr>
            <a:spLocks noGrp="1"/>
          </p:cNvSpPr>
          <p:nvPr>
            <p:ph sz="quarter" idx="13"/>
          </p:nvPr>
        </p:nvSpPr>
        <p:spPr/>
        <p:txBody>
          <a:bodyPr/>
          <a:lstStyle/>
          <a:p>
            <a:pPr>
              <a:lnSpc>
                <a:spcPct val="150000"/>
              </a:lnSpc>
            </a:pPr>
            <a:r>
              <a:rPr lang="fa-IR" dirty="0">
                <a:cs typeface="B Titr" panose="00000700000000000000" pitchFamily="2" charset="-78"/>
              </a:rPr>
              <a:t>ضرورت حل مساله را درک کند</a:t>
            </a:r>
          </a:p>
          <a:p>
            <a:pPr>
              <a:lnSpc>
                <a:spcPct val="150000"/>
              </a:lnSpc>
            </a:pPr>
            <a:r>
              <a:rPr lang="fa-IR" dirty="0">
                <a:cs typeface="B Titr" panose="00000700000000000000" pitchFamily="2" charset="-78"/>
              </a:rPr>
              <a:t>متقاعد شود که مشکل باید فورا حل شود</a:t>
            </a:r>
          </a:p>
          <a:p>
            <a:pPr>
              <a:lnSpc>
                <a:spcPct val="150000"/>
              </a:lnSpc>
            </a:pPr>
            <a:r>
              <a:rPr lang="fa-IR" dirty="0">
                <a:cs typeface="B Titr" panose="00000700000000000000" pitchFamily="2" charset="-78"/>
              </a:rPr>
              <a:t>گزینه های حل مساله را مشخص کند</a:t>
            </a:r>
          </a:p>
          <a:p>
            <a:pPr>
              <a:lnSpc>
                <a:spcPct val="150000"/>
              </a:lnSpc>
            </a:pPr>
            <a:r>
              <a:rPr lang="fa-IR" dirty="0">
                <a:cs typeface="B Titr" panose="00000700000000000000" pitchFamily="2" charset="-78"/>
              </a:rPr>
              <a:t>بهترین گزینه حل مساله را مشخص کند تا هرچه سریعتر تصمیم اتخاذ کند</a:t>
            </a:r>
          </a:p>
          <a:p>
            <a:pPr marL="0" indent="0" algn="ctr">
              <a:lnSpc>
                <a:spcPct val="150000"/>
              </a:lnSpc>
              <a:buNone/>
            </a:pPr>
            <a:r>
              <a:rPr lang="fa-IR" dirty="0">
                <a:solidFill>
                  <a:srgbClr val="FF0000"/>
                </a:solidFill>
                <a:cs typeface="B Titr" panose="00000700000000000000" pitchFamily="2" charset="-78"/>
              </a:rPr>
              <a:t>ما باید شناخت کافی از فردی که مخاطب خلاصه سیاستی است را بشناسیم</a:t>
            </a:r>
          </a:p>
        </p:txBody>
      </p:sp>
    </p:spTree>
    <p:extLst>
      <p:ext uri="{BB962C8B-B14F-4D97-AF65-F5344CB8AC3E}">
        <p14:creationId xmlns:p14="http://schemas.microsoft.com/office/powerpoint/2010/main" val="221711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3996-6CDF-4121-9AB7-735A6D4CA802}"/>
              </a:ext>
            </a:extLst>
          </p:cNvPr>
          <p:cNvSpPr>
            <a:spLocks noGrp="1"/>
          </p:cNvSpPr>
          <p:nvPr>
            <p:ph type="title"/>
          </p:nvPr>
        </p:nvSpPr>
        <p:spPr/>
        <p:txBody>
          <a:bodyPr/>
          <a:lstStyle/>
          <a:p>
            <a:r>
              <a:rPr lang="fa-IR" dirty="0">
                <a:cs typeface="B Titr" panose="00000700000000000000" pitchFamily="2" charset="-78"/>
              </a:rPr>
              <a:t>انواع خلاصه سیاستی</a:t>
            </a:r>
          </a:p>
        </p:txBody>
      </p:sp>
      <p:sp>
        <p:nvSpPr>
          <p:cNvPr id="3" name="Content Placeholder 2">
            <a:extLst>
              <a:ext uri="{FF2B5EF4-FFF2-40B4-BE49-F238E27FC236}">
                <a16:creationId xmlns:a16="http://schemas.microsoft.com/office/drawing/2014/main" id="{6FD9DF5A-C0B5-4FC2-99F0-9CE3E9E06913}"/>
              </a:ext>
            </a:extLst>
          </p:cNvPr>
          <p:cNvSpPr>
            <a:spLocks noGrp="1"/>
          </p:cNvSpPr>
          <p:nvPr>
            <p:ph sz="quarter" idx="13"/>
          </p:nvPr>
        </p:nvSpPr>
        <p:spPr>
          <a:xfrm>
            <a:off x="913774" y="2073350"/>
            <a:ext cx="10363826" cy="4166134"/>
          </a:xfrm>
        </p:spPr>
        <p:txBody>
          <a:bodyPr>
            <a:normAutofit/>
          </a:bodyPr>
          <a:lstStyle/>
          <a:p>
            <a:pPr>
              <a:lnSpc>
                <a:spcPct val="150000"/>
              </a:lnSpc>
            </a:pPr>
            <a:r>
              <a:rPr lang="fa-IR" dirty="0">
                <a:cs typeface="B Titr" panose="00000700000000000000" pitchFamily="2" charset="-78"/>
              </a:rPr>
              <a:t>دو نوع خلاصه سیاستی وجود دارد</a:t>
            </a:r>
          </a:p>
          <a:p>
            <a:pPr>
              <a:lnSpc>
                <a:spcPct val="150000"/>
              </a:lnSpc>
            </a:pPr>
            <a:r>
              <a:rPr lang="fa-IR" dirty="0">
                <a:cs typeface="B Titr" panose="00000700000000000000" pitchFamily="2" charset="-78"/>
              </a:rPr>
              <a:t> </a:t>
            </a:r>
            <a:r>
              <a:rPr lang="fa-IR" dirty="0">
                <a:solidFill>
                  <a:srgbClr val="FF0000"/>
                </a:solidFill>
                <a:cs typeface="B Titr" panose="00000700000000000000" pitchFamily="2" charset="-78"/>
              </a:rPr>
              <a:t>خلاصه سیاستی حمایتی</a:t>
            </a:r>
            <a:r>
              <a:rPr lang="en-US" cap="none" dirty="0">
                <a:solidFill>
                  <a:srgbClr val="FF0000"/>
                </a:solidFill>
                <a:cs typeface="B Titr" panose="00000700000000000000" pitchFamily="2" charset="-78"/>
              </a:rPr>
              <a:t>Advocacy Brief</a:t>
            </a:r>
            <a:r>
              <a:rPr lang="fa-IR" cap="none" dirty="0">
                <a:solidFill>
                  <a:srgbClr val="FF0000"/>
                </a:solidFill>
                <a:cs typeface="B Titr" panose="00000700000000000000" pitchFamily="2" charset="-78"/>
              </a:rPr>
              <a:t> </a:t>
            </a:r>
            <a:r>
              <a:rPr lang="fa-IR" dirty="0">
                <a:cs typeface="B Titr" panose="00000700000000000000" pitchFamily="2" charset="-78"/>
              </a:rPr>
              <a:t>: به نفع یک گزینه خاص سیاستی استدلال می کند. اگر یافته های پژوهش ما یک راهکار مشخص برای حل مساله پیشنهاد می کند ما می توانیم یک خلاصه سیاستی حمایتی بنویسیم  و شواهدی را برای حمایت از آن راهکار ارائه بدهیم.</a:t>
            </a:r>
          </a:p>
          <a:p>
            <a:pPr>
              <a:lnSpc>
                <a:spcPct val="150000"/>
              </a:lnSpc>
            </a:pPr>
            <a:r>
              <a:rPr lang="fa-IR" dirty="0">
                <a:solidFill>
                  <a:srgbClr val="FF0000"/>
                </a:solidFill>
                <a:cs typeface="B Titr" panose="00000700000000000000" pitchFamily="2" charset="-78"/>
              </a:rPr>
              <a:t>خلاصه سیاستی عینی</a:t>
            </a:r>
            <a:r>
              <a:rPr lang="en-US" cap="none" dirty="0">
                <a:solidFill>
                  <a:srgbClr val="FF0000"/>
                </a:solidFill>
                <a:cs typeface="B Titr" panose="00000700000000000000" pitchFamily="2" charset="-78"/>
              </a:rPr>
              <a:t>Objective</a:t>
            </a:r>
            <a:r>
              <a:rPr lang="en-US" cap="none" dirty="0">
                <a:cs typeface="B Titr" panose="00000700000000000000" pitchFamily="2" charset="-78"/>
              </a:rPr>
              <a:t> </a:t>
            </a:r>
            <a:r>
              <a:rPr lang="en-US" cap="none" dirty="0">
                <a:solidFill>
                  <a:srgbClr val="FF0000"/>
                </a:solidFill>
                <a:cs typeface="B Titr" panose="00000700000000000000" pitchFamily="2" charset="-78"/>
              </a:rPr>
              <a:t>Brief</a:t>
            </a:r>
            <a:r>
              <a:rPr lang="en-US" cap="none" dirty="0">
                <a:cs typeface="B Titr" panose="00000700000000000000" pitchFamily="2" charset="-78"/>
              </a:rPr>
              <a:t> </a:t>
            </a:r>
            <a:r>
              <a:rPr lang="fa-IR" dirty="0">
                <a:cs typeface="B Titr" panose="00000700000000000000" pitchFamily="2" charset="-78"/>
              </a:rPr>
              <a:t>: اطلاعات متعادل و منصفانه ای در مورد چندین گزینه سیاستی بـه همـراه مزایـا و معایـب ارائـه میدهد تا سیاستگذار از بین انها یکی را انتخاب کند.</a:t>
            </a:r>
          </a:p>
        </p:txBody>
      </p:sp>
    </p:spTree>
    <p:extLst>
      <p:ext uri="{BB962C8B-B14F-4D97-AF65-F5344CB8AC3E}">
        <p14:creationId xmlns:p14="http://schemas.microsoft.com/office/powerpoint/2010/main" val="293824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23E1A4-7BA9-4423-B86E-86ED34BC4C76}"/>
              </a:ext>
            </a:extLst>
          </p:cNvPr>
          <p:cNvSpPr>
            <a:spLocks noGrp="1"/>
          </p:cNvSpPr>
          <p:nvPr>
            <p:ph type="ctrTitle"/>
          </p:nvPr>
        </p:nvSpPr>
        <p:spPr/>
        <p:txBody>
          <a:bodyPr>
            <a:normAutofit/>
          </a:bodyPr>
          <a:lstStyle/>
          <a:p>
            <a:r>
              <a:rPr lang="fa-IR" sz="3600" dirty="0">
                <a:cs typeface="B Titr" panose="00000700000000000000" pitchFamily="2" charset="-78"/>
              </a:rPr>
              <a:t>کارگاه آشنایی با خلاصه سیاستی</a:t>
            </a:r>
          </a:p>
        </p:txBody>
      </p:sp>
      <p:sp>
        <p:nvSpPr>
          <p:cNvPr id="5" name="Subtitle 4">
            <a:extLst>
              <a:ext uri="{FF2B5EF4-FFF2-40B4-BE49-F238E27FC236}">
                <a16:creationId xmlns:a16="http://schemas.microsoft.com/office/drawing/2014/main" id="{7E74FB7D-D81F-4C99-A97D-9FBABA6789AD}"/>
              </a:ext>
            </a:extLst>
          </p:cNvPr>
          <p:cNvSpPr>
            <a:spLocks noGrp="1"/>
          </p:cNvSpPr>
          <p:nvPr>
            <p:ph type="subTitle" idx="1"/>
          </p:nvPr>
        </p:nvSpPr>
        <p:spPr/>
        <p:txBody>
          <a:bodyPr/>
          <a:lstStyle/>
          <a:p>
            <a:r>
              <a:rPr lang="fa-IR" dirty="0">
                <a:solidFill>
                  <a:schemeClr val="tx1"/>
                </a:solidFill>
                <a:latin typeface="Aharoni" panose="02010803020104030203" pitchFamily="2" charset="-79"/>
                <a:cs typeface="B Koodak" panose="00000700000000000000" pitchFamily="2" charset="-78"/>
              </a:rPr>
              <a:t>دکتراعظم ملکی</a:t>
            </a:r>
          </a:p>
          <a:p>
            <a:r>
              <a:rPr lang="fa-IR" dirty="0">
                <a:solidFill>
                  <a:schemeClr val="tx1"/>
                </a:solidFill>
                <a:latin typeface="Aharoni" panose="02010803020104030203" pitchFamily="2" charset="-79"/>
                <a:cs typeface="B Koodak" panose="00000700000000000000" pitchFamily="2" charset="-78"/>
              </a:rPr>
              <a:t>عضو هیات علمی مرکز تحقیقات عوامل اجتماعی موثر بر سلامت</a:t>
            </a:r>
          </a:p>
        </p:txBody>
      </p:sp>
      <p:pic>
        <p:nvPicPr>
          <p:cNvPr id="1026" name="Picture 2">
            <a:extLst>
              <a:ext uri="{FF2B5EF4-FFF2-40B4-BE49-F238E27FC236}">
                <a16:creationId xmlns:a16="http://schemas.microsoft.com/office/drawing/2014/main" id="{DA3EDB83-CC7A-46C9-AFF8-3D416C7B9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137" y="781827"/>
            <a:ext cx="2457308" cy="228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45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946B-837C-404D-8A63-433835DB3515}"/>
              </a:ext>
            </a:extLst>
          </p:cNvPr>
          <p:cNvSpPr>
            <a:spLocks noGrp="1"/>
          </p:cNvSpPr>
          <p:nvPr>
            <p:ph type="title"/>
          </p:nvPr>
        </p:nvSpPr>
        <p:spPr/>
        <p:txBody>
          <a:bodyPr/>
          <a:lstStyle/>
          <a:p>
            <a:r>
              <a:rPr lang="fa-IR" dirty="0">
                <a:cs typeface="B Titr" panose="00000700000000000000" pitchFamily="2" charset="-78"/>
              </a:rPr>
              <a:t>اجزای اصلی خلاصه سیاستی</a:t>
            </a:r>
          </a:p>
        </p:txBody>
      </p:sp>
      <p:sp>
        <p:nvSpPr>
          <p:cNvPr id="3" name="Content Placeholder 2">
            <a:extLst>
              <a:ext uri="{FF2B5EF4-FFF2-40B4-BE49-F238E27FC236}">
                <a16:creationId xmlns:a16="http://schemas.microsoft.com/office/drawing/2014/main" id="{DCBF7D05-9293-4107-89DF-B8F612366CD7}"/>
              </a:ext>
            </a:extLst>
          </p:cNvPr>
          <p:cNvSpPr>
            <a:spLocks noGrp="1"/>
          </p:cNvSpPr>
          <p:nvPr>
            <p:ph sz="quarter" idx="13"/>
          </p:nvPr>
        </p:nvSpPr>
        <p:spPr>
          <a:xfrm>
            <a:off x="913774" y="1722474"/>
            <a:ext cx="10363826" cy="4625163"/>
          </a:xfrm>
        </p:spPr>
        <p:txBody>
          <a:bodyPr>
            <a:normAutofit/>
          </a:bodyPr>
          <a:lstStyle/>
          <a:p>
            <a:pPr lvl="1"/>
            <a:r>
              <a:rPr lang="fa-IR" sz="2000" dirty="0">
                <a:cs typeface="B Titr" panose="00000700000000000000" pitchFamily="2" charset="-78"/>
              </a:rPr>
              <a:t>عنوان</a:t>
            </a:r>
          </a:p>
          <a:p>
            <a:pPr lvl="1"/>
            <a:r>
              <a:rPr lang="fa-IR" sz="2000" dirty="0">
                <a:cs typeface="B Titr" panose="00000700000000000000" pitchFamily="2" charset="-78"/>
              </a:rPr>
              <a:t>خلاصه اجرایی</a:t>
            </a:r>
          </a:p>
          <a:p>
            <a:pPr lvl="1"/>
            <a:r>
              <a:rPr lang="fa-IR" sz="2000" dirty="0">
                <a:cs typeface="B Titr" panose="00000700000000000000" pitchFamily="2" charset="-78"/>
              </a:rPr>
              <a:t>مقدمه</a:t>
            </a:r>
          </a:p>
          <a:p>
            <a:pPr lvl="1"/>
            <a:r>
              <a:rPr lang="fa-IR" sz="2000" dirty="0">
                <a:cs typeface="B Titr" panose="00000700000000000000" pitchFamily="2" charset="-78"/>
              </a:rPr>
              <a:t>مشکل سیاستی</a:t>
            </a:r>
          </a:p>
          <a:p>
            <a:pPr lvl="1"/>
            <a:r>
              <a:rPr lang="fa-IR" sz="2000" dirty="0">
                <a:cs typeface="B Titr" panose="00000700000000000000" pitchFamily="2" charset="-78"/>
              </a:rPr>
              <a:t>متن اصلی ( روش پژوهش و یافته های پژوهش)</a:t>
            </a:r>
          </a:p>
          <a:p>
            <a:pPr lvl="1"/>
            <a:r>
              <a:rPr lang="fa-IR" sz="2000" dirty="0">
                <a:cs typeface="B Titr" panose="00000700000000000000" pitchFamily="2" charset="-78"/>
              </a:rPr>
              <a:t>توصیه های سیاستی</a:t>
            </a:r>
          </a:p>
          <a:p>
            <a:pPr lvl="1"/>
            <a:r>
              <a:rPr lang="fa-IR" sz="2000" dirty="0">
                <a:cs typeface="B Titr" panose="00000700000000000000" pitchFamily="2" charset="-78"/>
              </a:rPr>
              <a:t>کاربست سیاستی</a:t>
            </a:r>
          </a:p>
          <a:p>
            <a:pPr lvl="1"/>
            <a:r>
              <a:rPr lang="fa-IR" sz="2000" dirty="0">
                <a:cs typeface="B Titr" panose="00000700000000000000" pitchFamily="2" charset="-78"/>
              </a:rPr>
              <a:t>نتیجه گیری</a:t>
            </a:r>
            <a:endParaRPr lang="fa-IR" sz="1600" dirty="0">
              <a:cs typeface="B Titr" panose="00000700000000000000" pitchFamily="2" charset="-78"/>
            </a:endParaRPr>
          </a:p>
          <a:p>
            <a:endParaRPr lang="fa-IR" dirty="0">
              <a:cs typeface="B Titr" panose="00000700000000000000" pitchFamily="2" charset="-78"/>
            </a:endParaRPr>
          </a:p>
        </p:txBody>
      </p:sp>
    </p:spTree>
    <p:extLst>
      <p:ext uri="{BB962C8B-B14F-4D97-AF65-F5344CB8AC3E}">
        <p14:creationId xmlns:p14="http://schemas.microsoft.com/office/powerpoint/2010/main" val="269891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6913-9828-43E1-87E3-2E465076A179}"/>
              </a:ext>
            </a:extLst>
          </p:cNvPr>
          <p:cNvSpPr>
            <a:spLocks noGrp="1"/>
          </p:cNvSpPr>
          <p:nvPr>
            <p:ph type="title"/>
          </p:nvPr>
        </p:nvSpPr>
        <p:spPr/>
        <p:txBody>
          <a:bodyPr/>
          <a:lstStyle/>
          <a:p>
            <a:r>
              <a:rPr lang="fa-IR" dirty="0"/>
              <a:t> </a:t>
            </a:r>
            <a:r>
              <a:rPr lang="fa-IR" sz="3200" dirty="0">
                <a:cs typeface="B Titr" panose="00000700000000000000" pitchFamily="2" charset="-78"/>
              </a:rPr>
              <a:t>اجـزای فرعـی و اختیاری یـك خلاصه سیاستی</a:t>
            </a:r>
            <a:endParaRPr lang="fa-IR" dirty="0">
              <a:cs typeface="B Titr" panose="00000700000000000000" pitchFamily="2" charset="-78"/>
            </a:endParaRPr>
          </a:p>
        </p:txBody>
      </p:sp>
      <p:sp>
        <p:nvSpPr>
          <p:cNvPr id="3" name="Content Placeholder 2">
            <a:extLst>
              <a:ext uri="{FF2B5EF4-FFF2-40B4-BE49-F238E27FC236}">
                <a16:creationId xmlns:a16="http://schemas.microsoft.com/office/drawing/2014/main" id="{6E7C3F36-F7A7-4DB4-8A70-6A82BC3B7BBF}"/>
              </a:ext>
            </a:extLst>
          </p:cNvPr>
          <p:cNvSpPr>
            <a:spLocks noGrp="1"/>
          </p:cNvSpPr>
          <p:nvPr>
            <p:ph sz="quarter" idx="13"/>
          </p:nvPr>
        </p:nvSpPr>
        <p:spPr>
          <a:xfrm>
            <a:off x="913774" y="1913860"/>
            <a:ext cx="10363826" cy="4325623"/>
          </a:xfrm>
        </p:spPr>
        <p:txBody>
          <a:bodyPr>
            <a:normAutofit/>
          </a:bodyPr>
          <a:lstStyle/>
          <a:p>
            <a:pPr marL="457200" lvl="1" indent="0">
              <a:lnSpc>
                <a:spcPct val="150000"/>
              </a:lnSpc>
              <a:buNone/>
            </a:pPr>
            <a:r>
              <a:rPr lang="fa-IR" sz="2000" dirty="0">
                <a:cs typeface="B Titr" panose="00000700000000000000" pitchFamily="2" charset="-78"/>
              </a:rPr>
              <a:t>ستونهای کناری</a:t>
            </a:r>
          </a:p>
          <a:p>
            <a:pPr marL="457200" lvl="1" indent="0">
              <a:lnSpc>
                <a:spcPct val="150000"/>
              </a:lnSpc>
              <a:buNone/>
            </a:pPr>
            <a:r>
              <a:rPr lang="fa-IR" sz="2000" dirty="0">
                <a:cs typeface="B Titr" panose="00000700000000000000" pitchFamily="2" charset="-78"/>
              </a:rPr>
              <a:t> مطالعات موردی</a:t>
            </a:r>
          </a:p>
          <a:p>
            <a:pPr marL="457200" lvl="1" indent="0">
              <a:lnSpc>
                <a:spcPct val="150000"/>
              </a:lnSpc>
              <a:buNone/>
            </a:pPr>
            <a:r>
              <a:rPr lang="fa-IR" sz="2000" dirty="0">
                <a:cs typeface="B Titr" panose="00000700000000000000" pitchFamily="2" charset="-78"/>
              </a:rPr>
              <a:t> جداول، نمودارها، عکسها</a:t>
            </a:r>
          </a:p>
          <a:p>
            <a:pPr marL="457200" lvl="1" indent="0">
              <a:lnSpc>
                <a:spcPct val="150000"/>
              </a:lnSpc>
              <a:buNone/>
            </a:pPr>
            <a:r>
              <a:rPr lang="fa-IR" sz="2000" dirty="0">
                <a:cs typeface="B Titr" panose="00000700000000000000" pitchFamily="2" charset="-78"/>
              </a:rPr>
              <a:t> نام نویسندگان</a:t>
            </a:r>
          </a:p>
          <a:p>
            <a:pPr marL="457200" lvl="1" indent="0">
              <a:lnSpc>
                <a:spcPct val="150000"/>
              </a:lnSpc>
              <a:buNone/>
            </a:pPr>
            <a:r>
              <a:rPr lang="fa-IR" sz="2000" dirty="0">
                <a:cs typeface="B Titr" panose="00000700000000000000" pitchFamily="2" charset="-78"/>
              </a:rPr>
              <a:t> تقدیر و تشکر</a:t>
            </a:r>
          </a:p>
          <a:p>
            <a:pPr marL="457200" lvl="1" indent="0">
              <a:lnSpc>
                <a:spcPct val="150000"/>
              </a:lnSpc>
              <a:buNone/>
            </a:pPr>
            <a:r>
              <a:rPr lang="fa-IR" sz="2000" dirty="0">
                <a:cs typeface="B Titr" panose="00000700000000000000" pitchFamily="2" charset="-78"/>
              </a:rPr>
              <a:t>جزئیـات انتشـار</a:t>
            </a:r>
          </a:p>
          <a:p>
            <a:pPr marL="457200" lvl="1" indent="0">
              <a:lnSpc>
                <a:spcPct val="150000"/>
              </a:lnSpc>
              <a:buNone/>
            </a:pPr>
            <a:r>
              <a:rPr lang="fa-IR" sz="2000" dirty="0">
                <a:cs typeface="B Titr" panose="00000700000000000000" pitchFamily="2" charset="-78"/>
              </a:rPr>
              <a:t>منابع</a:t>
            </a:r>
          </a:p>
        </p:txBody>
      </p:sp>
    </p:spTree>
    <p:extLst>
      <p:ext uri="{BB962C8B-B14F-4D97-AF65-F5344CB8AC3E}">
        <p14:creationId xmlns:p14="http://schemas.microsoft.com/office/powerpoint/2010/main" val="317026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1E73-F1A6-4953-834D-318E0F2CD277}"/>
              </a:ext>
            </a:extLst>
          </p:cNvPr>
          <p:cNvSpPr>
            <a:spLocks noGrp="1"/>
          </p:cNvSpPr>
          <p:nvPr>
            <p:ph type="title"/>
          </p:nvPr>
        </p:nvSpPr>
        <p:spPr/>
        <p:txBody>
          <a:bodyPr/>
          <a:lstStyle/>
          <a:p>
            <a:r>
              <a:rPr lang="fa-IR" dirty="0">
                <a:cs typeface="B Titr" panose="00000700000000000000" pitchFamily="2" charset="-78"/>
              </a:rPr>
              <a:t>عنوان</a:t>
            </a:r>
          </a:p>
        </p:txBody>
      </p:sp>
      <p:sp>
        <p:nvSpPr>
          <p:cNvPr id="3" name="Content Placeholder 2">
            <a:extLst>
              <a:ext uri="{FF2B5EF4-FFF2-40B4-BE49-F238E27FC236}">
                <a16:creationId xmlns:a16="http://schemas.microsoft.com/office/drawing/2014/main" id="{981C2A0D-7FD9-4F63-BB30-86DD181D63F6}"/>
              </a:ext>
            </a:extLst>
          </p:cNvPr>
          <p:cNvSpPr>
            <a:spLocks noGrp="1"/>
          </p:cNvSpPr>
          <p:nvPr>
            <p:ph sz="quarter" idx="13"/>
          </p:nvPr>
        </p:nvSpPr>
        <p:spPr>
          <a:xfrm>
            <a:off x="563526" y="1973688"/>
            <a:ext cx="10809768" cy="4033708"/>
          </a:xfrm>
        </p:spPr>
        <p:txBody>
          <a:bodyPr>
            <a:normAutofit/>
          </a:bodyPr>
          <a:lstStyle/>
          <a:p>
            <a:r>
              <a:rPr lang="fa-IR" dirty="0">
                <a:cs typeface="B Titr" panose="00000700000000000000" pitchFamily="2" charset="-78"/>
              </a:rPr>
              <a:t>عنوان خلاصه سیاستی باید </a:t>
            </a:r>
            <a:r>
              <a:rPr lang="fa-IR" dirty="0">
                <a:solidFill>
                  <a:srgbClr val="FF0000"/>
                </a:solidFill>
                <a:cs typeface="B Titr" panose="00000700000000000000" pitchFamily="2" charset="-78"/>
              </a:rPr>
              <a:t>کوتاه، مرتبط، دقیق و جذاب </a:t>
            </a:r>
            <a:r>
              <a:rPr lang="fa-IR" dirty="0">
                <a:cs typeface="B Titr" panose="00000700000000000000" pitchFamily="2" charset="-78"/>
              </a:rPr>
              <a:t>باشد.</a:t>
            </a:r>
          </a:p>
          <a:p>
            <a:r>
              <a:rPr lang="fa-IR" dirty="0">
                <a:cs typeface="B Titr" panose="00000700000000000000" pitchFamily="2" charset="-78"/>
              </a:rPr>
              <a:t> عنوان باید </a:t>
            </a:r>
            <a:r>
              <a:rPr lang="fa-IR" dirty="0">
                <a:solidFill>
                  <a:srgbClr val="FF0000"/>
                </a:solidFill>
                <a:cs typeface="B Titr" panose="00000700000000000000" pitchFamily="2" charset="-78"/>
              </a:rPr>
              <a:t>مرتبط با موضوع ویا مسأله </a:t>
            </a:r>
            <a:r>
              <a:rPr lang="fa-IR" dirty="0">
                <a:cs typeface="B Titr" panose="00000700000000000000" pitchFamily="2" charset="-78"/>
              </a:rPr>
              <a:t>مورد نظر بوده، </a:t>
            </a:r>
            <a:r>
              <a:rPr lang="fa-IR" dirty="0">
                <a:solidFill>
                  <a:srgbClr val="FF0000"/>
                </a:solidFill>
                <a:cs typeface="B Titr" panose="00000700000000000000" pitchFamily="2" charset="-78"/>
              </a:rPr>
              <a:t>کمتر از10کلمـه</a:t>
            </a:r>
            <a:r>
              <a:rPr lang="fa-IR" dirty="0">
                <a:cs typeface="B Titr" panose="00000700000000000000" pitchFamily="2" charset="-78"/>
              </a:rPr>
              <a:t> باشـد و توجه خواننده را جلب کند تا علاقمند به خواندن خلاصه سیاستی شود.</a:t>
            </a:r>
          </a:p>
          <a:p>
            <a:r>
              <a:rPr lang="fa-IR" dirty="0">
                <a:cs typeface="B Titr" panose="00000700000000000000" pitchFamily="2" charset="-78"/>
              </a:rPr>
              <a:t>.عنوان بهتر است که به صورت یك </a:t>
            </a:r>
            <a:r>
              <a:rPr lang="fa-IR" dirty="0">
                <a:solidFill>
                  <a:srgbClr val="FF0000"/>
                </a:solidFill>
                <a:cs typeface="B Titr" panose="00000700000000000000" pitchFamily="2" charset="-78"/>
              </a:rPr>
              <a:t>عبارت خبـری </a:t>
            </a:r>
            <a:r>
              <a:rPr lang="fa-IR" dirty="0">
                <a:cs typeface="B Titr" panose="00000700000000000000" pitchFamily="2" charset="-78"/>
              </a:rPr>
              <a:t>بیـان شـود. کلمـات کلیدی مرتبط باید در عنوان بیان شوند.</a:t>
            </a:r>
          </a:p>
          <a:p>
            <a:r>
              <a:rPr lang="fa-IR" dirty="0">
                <a:cs typeface="B Titr" panose="00000700000000000000" pitchFamily="2" charset="-78"/>
              </a:rPr>
              <a:t> از کلماتی در عنوان استفاده شود که در ذهن خواننده بمانـد. بـه عنـوان مثال،«</a:t>
            </a:r>
            <a:r>
              <a:rPr lang="fa-IR" dirty="0">
                <a:solidFill>
                  <a:srgbClr val="FF0000"/>
                </a:solidFill>
                <a:cs typeface="B Titr" panose="00000700000000000000" pitchFamily="2" charset="-78"/>
              </a:rPr>
              <a:t>اپیـدمی سـزارین در ایران</a:t>
            </a:r>
            <a:r>
              <a:rPr lang="fa-IR" dirty="0">
                <a:cs typeface="B Titr" panose="00000700000000000000" pitchFamily="2" charset="-78"/>
              </a:rPr>
              <a:t>» یا "</a:t>
            </a:r>
            <a:r>
              <a:rPr lang="fa-IR" dirty="0">
                <a:solidFill>
                  <a:srgbClr val="FF0000"/>
                </a:solidFill>
                <a:cs typeface="B Titr" panose="00000700000000000000" pitchFamily="2" charset="-78"/>
              </a:rPr>
              <a:t>ت</a:t>
            </a:r>
            <a:r>
              <a:rPr lang="fa-IR" b="0" i="0" dirty="0">
                <a:solidFill>
                  <a:srgbClr val="FF0000"/>
                </a:solidFill>
                <a:effectLst/>
                <a:latin typeface="IRANSans-FaNum"/>
                <a:cs typeface="B Titr" panose="00000700000000000000" pitchFamily="2" charset="-78"/>
              </a:rPr>
              <a:t>قاضای القایی دارو " </a:t>
            </a:r>
            <a:r>
              <a:rPr lang="fa-IR" b="0" i="0" dirty="0">
                <a:effectLst/>
                <a:latin typeface="IRANSans-FaNum"/>
                <a:cs typeface="B Titr" panose="00000700000000000000" pitchFamily="2" charset="-78"/>
              </a:rPr>
              <a:t>یا </a:t>
            </a:r>
            <a:r>
              <a:rPr lang="fa-IR" b="0" i="0" dirty="0">
                <a:solidFill>
                  <a:srgbClr val="FF0000"/>
                </a:solidFill>
                <a:effectLst/>
                <a:latin typeface="IRANSans-FaNum"/>
                <a:cs typeface="B Titr" panose="00000700000000000000" pitchFamily="2" charset="-78"/>
              </a:rPr>
              <a:t>" صادرات دارو :فرصت یا تهدید" </a:t>
            </a:r>
            <a:r>
              <a:rPr lang="fa-IR" b="0" i="0" dirty="0">
                <a:effectLst/>
                <a:latin typeface="IRANSans-FaNum"/>
                <a:cs typeface="B Titr" panose="00000700000000000000" pitchFamily="2" charset="-78"/>
              </a:rPr>
              <a:t>یا "</a:t>
            </a:r>
            <a:r>
              <a:rPr lang="fa-IR" b="0" i="0" dirty="0">
                <a:solidFill>
                  <a:srgbClr val="FF0000"/>
                </a:solidFill>
                <a:effectLst/>
                <a:latin typeface="IRANSans-FaNum"/>
                <a:cs typeface="B Titr" panose="00000700000000000000" pitchFamily="2" charset="-78"/>
              </a:rPr>
              <a:t>سونامی آنتی‌بیوتیک‌ها و مقاومت میکروبی</a:t>
            </a:r>
            <a:r>
              <a:rPr lang="fa-IR" b="0" i="0" dirty="0">
                <a:effectLst/>
                <a:latin typeface="IRANSans-FaNum"/>
                <a:cs typeface="B Titr" panose="00000700000000000000" pitchFamily="2" charset="-78"/>
              </a:rPr>
              <a:t>" یا "</a:t>
            </a:r>
            <a:r>
              <a:rPr lang="fa-IR" b="0" i="0" dirty="0">
                <a:solidFill>
                  <a:srgbClr val="FF0000"/>
                </a:solidFill>
                <a:effectLst/>
                <a:latin typeface="IRANSans-FaNum"/>
                <a:cs typeface="B Titr" panose="00000700000000000000" pitchFamily="2" charset="-78"/>
              </a:rPr>
              <a:t>قیمت‌گذاری داروهای ضروری</a:t>
            </a:r>
            <a:r>
              <a:rPr lang="fa-IR" b="0" i="0" dirty="0">
                <a:effectLst/>
                <a:latin typeface="IRANSans-FaNum"/>
                <a:cs typeface="B Titr" panose="00000700000000000000" pitchFamily="2" charset="-78"/>
              </a:rPr>
              <a:t>" یا" </a:t>
            </a:r>
            <a:r>
              <a:rPr lang="fa-IR" b="0" i="0" dirty="0">
                <a:solidFill>
                  <a:srgbClr val="FF0000"/>
                </a:solidFill>
                <a:effectLst/>
                <a:latin typeface="IRANSans-FaNum"/>
                <a:cs typeface="B Titr" panose="00000700000000000000" pitchFamily="2" charset="-78"/>
              </a:rPr>
              <a:t>پیشگیری از اعتیاد به داروهای مسکن</a:t>
            </a:r>
            <a:r>
              <a:rPr lang="fa-IR" b="0" i="0" dirty="0">
                <a:effectLst/>
                <a:latin typeface="IRANSans-FaNum"/>
                <a:cs typeface="B Titr" panose="00000700000000000000" pitchFamily="2" charset="-78"/>
              </a:rPr>
              <a:t>"</a:t>
            </a:r>
            <a:endParaRPr lang="fa-IR" dirty="0">
              <a:solidFill>
                <a:srgbClr val="FF0000"/>
              </a:solidFill>
              <a:cs typeface="B Titr" panose="00000700000000000000" pitchFamily="2" charset="-78"/>
            </a:endParaRPr>
          </a:p>
          <a:p>
            <a:r>
              <a:rPr lang="fa-IR" dirty="0">
                <a:cs typeface="B Titr" panose="00000700000000000000" pitchFamily="2" charset="-78"/>
              </a:rPr>
              <a:t>اندازه فونت عنوان باید بزرگتر از اندازه فونت متن باشد و در صورت امکان با یك رنگ جذاب نوشته شود.</a:t>
            </a:r>
          </a:p>
        </p:txBody>
      </p:sp>
    </p:spTree>
    <p:extLst>
      <p:ext uri="{BB962C8B-B14F-4D97-AF65-F5344CB8AC3E}">
        <p14:creationId xmlns:p14="http://schemas.microsoft.com/office/powerpoint/2010/main" val="278573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4C7F-975E-46BC-AB8F-3436C02C1706}"/>
              </a:ext>
            </a:extLst>
          </p:cNvPr>
          <p:cNvSpPr>
            <a:spLocks noGrp="1"/>
          </p:cNvSpPr>
          <p:nvPr>
            <p:ph type="title"/>
          </p:nvPr>
        </p:nvSpPr>
        <p:spPr/>
        <p:txBody>
          <a:bodyPr/>
          <a:lstStyle/>
          <a:p>
            <a:r>
              <a:rPr lang="fa-IR" dirty="0">
                <a:cs typeface="B Titr" panose="00000700000000000000" pitchFamily="2" charset="-78"/>
              </a:rPr>
              <a:t>خلاصه اجرایی</a:t>
            </a:r>
          </a:p>
        </p:txBody>
      </p:sp>
      <p:sp>
        <p:nvSpPr>
          <p:cNvPr id="3" name="Content Placeholder 2">
            <a:extLst>
              <a:ext uri="{FF2B5EF4-FFF2-40B4-BE49-F238E27FC236}">
                <a16:creationId xmlns:a16="http://schemas.microsoft.com/office/drawing/2014/main" id="{38278F5F-80BB-4F25-B018-778EC494DA81}"/>
              </a:ext>
            </a:extLst>
          </p:cNvPr>
          <p:cNvSpPr>
            <a:spLocks noGrp="1"/>
          </p:cNvSpPr>
          <p:nvPr>
            <p:ph sz="quarter" idx="13"/>
          </p:nvPr>
        </p:nvSpPr>
        <p:spPr>
          <a:xfrm>
            <a:off x="606056" y="2367092"/>
            <a:ext cx="10671544" cy="3789159"/>
          </a:xfrm>
        </p:spPr>
        <p:txBody>
          <a:bodyPr>
            <a:normAutofit/>
          </a:bodyPr>
          <a:lstStyle/>
          <a:p>
            <a:pPr algn="just">
              <a:lnSpc>
                <a:spcPct val="150000"/>
              </a:lnSpc>
            </a:pPr>
            <a:r>
              <a:rPr lang="fa-IR" dirty="0">
                <a:cs typeface="B Titr" panose="00000700000000000000" pitchFamily="2" charset="-78"/>
              </a:rPr>
              <a:t>سیاستگذاربه دلیل مشغله کاری ممکن است فرصت مطالعه همین چند صفحه خلاصه سیاستی را نداشته باشد. بنابراین، نوشتن یـك چکیـده اجرایی</a:t>
            </a:r>
            <a:r>
              <a:rPr lang="en-US" dirty="0">
                <a:cs typeface="B Titr" panose="00000700000000000000" pitchFamily="2" charset="-78"/>
              </a:rPr>
              <a:t> Executive summary</a:t>
            </a:r>
            <a:r>
              <a:rPr lang="fa-IR" dirty="0">
                <a:cs typeface="B Titr" panose="00000700000000000000" pitchFamily="2" charset="-78"/>
              </a:rPr>
              <a:t>در ابتدای خلاصه سیاستی به منظور جلب توجه او ضروری اسـت. </a:t>
            </a:r>
          </a:p>
          <a:p>
            <a:pPr algn="just">
              <a:lnSpc>
                <a:spcPct val="150000"/>
              </a:lnSpc>
            </a:pPr>
            <a:r>
              <a:rPr lang="fa-IR" dirty="0">
                <a:cs typeface="B Titr" panose="00000700000000000000" pitchFamily="2" charset="-78"/>
              </a:rPr>
              <a:t>چکیـده در قالـب یك پـاراگراف کوتـاه ً (معمولا100تا 150کلمه) در ابتدای خلاصه سیاستی بیان می شود و شامل نکـات اصـلی از جملـه موضوع، گزینه ها، توصیه ها و نتیجه گیری است که سیاستگذار باید بداند. این چکیده اجرایی باید خواننده را به اندازه کافی مجذوب کند تـا کـل خلاصه سیاستی را بخواند.</a:t>
            </a:r>
          </a:p>
        </p:txBody>
      </p:sp>
    </p:spTree>
    <p:extLst>
      <p:ext uri="{BB962C8B-B14F-4D97-AF65-F5344CB8AC3E}">
        <p14:creationId xmlns:p14="http://schemas.microsoft.com/office/powerpoint/2010/main" val="376790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B143-3A3D-43FC-BAC7-BC2595786A1A}"/>
              </a:ext>
            </a:extLst>
          </p:cNvPr>
          <p:cNvSpPr>
            <a:spLocks noGrp="1"/>
          </p:cNvSpPr>
          <p:nvPr>
            <p:ph type="title"/>
          </p:nvPr>
        </p:nvSpPr>
        <p:spPr/>
        <p:txBody>
          <a:bodyPr/>
          <a:lstStyle/>
          <a:p>
            <a:r>
              <a:rPr lang="fa-IR" dirty="0">
                <a:cs typeface="B Titr" panose="00000700000000000000" pitchFamily="2" charset="-78"/>
              </a:rPr>
              <a:t>خلاصه اجرایی- </a:t>
            </a:r>
            <a:r>
              <a:rPr lang="fa-IR" dirty="0">
                <a:solidFill>
                  <a:srgbClr val="FF0000"/>
                </a:solidFill>
                <a:cs typeface="B Titr" panose="00000700000000000000" pitchFamily="2" charset="-78"/>
              </a:rPr>
              <a:t>مثال</a:t>
            </a:r>
          </a:p>
        </p:txBody>
      </p:sp>
      <p:sp>
        <p:nvSpPr>
          <p:cNvPr id="3" name="Content Placeholder 2">
            <a:extLst>
              <a:ext uri="{FF2B5EF4-FFF2-40B4-BE49-F238E27FC236}">
                <a16:creationId xmlns:a16="http://schemas.microsoft.com/office/drawing/2014/main" id="{DAFFF0CD-0EC6-42C8-B09D-DCED659496B7}"/>
              </a:ext>
            </a:extLst>
          </p:cNvPr>
          <p:cNvSpPr>
            <a:spLocks noGrp="1"/>
          </p:cNvSpPr>
          <p:nvPr>
            <p:ph sz="quarter" idx="13"/>
          </p:nvPr>
        </p:nvSpPr>
        <p:spPr>
          <a:xfrm>
            <a:off x="350875" y="2367092"/>
            <a:ext cx="11440632" cy="3959280"/>
          </a:xfrm>
        </p:spPr>
        <p:txBody>
          <a:bodyPr/>
          <a:lstStyle/>
          <a:p>
            <a:pPr algn="just">
              <a:lnSpc>
                <a:spcPct val="150000"/>
              </a:lnSpc>
            </a:pPr>
            <a:r>
              <a:rPr lang="fa-IR" dirty="0">
                <a:cs typeface="B Titr" panose="00000700000000000000" pitchFamily="2" charset="-78"/>
              </a:rPr>
              <a:t>بیش از نیمی از زنان ایرانی نوزادانشان را به روش سزارین بدنیا می آورند که حدودا 4 برابر استاندارد اعلام شده توسط سازمان جهانی بهداشت است. سزارین های غیر ضروری سلامت مادران و نوزادانشان را به خطر می اندازد و هزینه گزافی را به نظام سلامت تحمیل می کند. از این رو اقداماتی برای کاهش سزارین غیر ضروری درابران انجام شده ولی موفقیت امیز نبوده. علل بروز این مشکل پیچیده و تحت تاثیر عوامل مادری، ارائه دهندگان سلامت، نظام سلامت است.هم چنین عوامل سیاسی و اقتصادی، اجتماعی و فناوری در ایجاد ان نقش دارند برای رفع این مشکل استفاده از انواع راهکار ها برای تقویت شش بلوک ساختاری نظام سلامت در سطوح گیرندگان خدمت، ارائه دهندگان خدمت، بیمارستان ، دانشگاه و وزارت بهداست ضروری است.</a:t>
            </a:r>
          </a:p>
        </p:txBody>
      </p:sp>
    </p:spTree>
    <p:extLst>
      <p:ext uri="{BB962C8B-B14F-4D97-AF65-F5344CB8AC3E}">
        <p14:creationId xmlns:p14="http://schemas.microsoft.com/office/powerpoint/2010/main" val="1056935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A03B-EC57-4C30-A66C-4A4F802D2DE7}"/>
              </a:ext>
            </a:extLst>
          </p:cNvPr>
          <p:cNvSpPr>
            <a:spLocks noGrp="1"/>
          </p:cNvSpPr>
          <p:nvPr>
            <p:ph type="title"/>
          </p:nvPr>
        </p:nvSpPr>
        <p:spPr/>
        <p:txBody>
          <a:bodyPr/>
          <a:lstStyle/>
          <a:p>
            <a:r>
              <a:rPr lang="fa-IR" dirty="0">
                <a:cs typeface="B Titr" panose="00000700000000000000" pitchFamily="2" charset="-78"/>
              </a:rPr>
              <a:t>مقدمه</a:t>
            </a:r>
          </a:p>
        </p:txBody>
      </p:sp>
      <p:sp>
        <p:nvSpPr>
          <p:cNvPr id="3" name="Content Placeholder 2">
            <a:extLst>
              <a:ext uri="{FF2B5EF4-FFF2-40B4-BE49-F238E27FC236}">
                <a16:creationId xmlns:a16="http://schemas.microsoft.com/office/drawing/2014/main" id="{C9CAB106-E92F-42F2-813B-63D690266B30}"/>
              </a:ext>
            </a:extLst>
          </p:cNvPr>
          <p:cNvSpPr>
            <a:spLocks noGrp="1"/>
          </p:cNvSpPr>
          <p:nvPr>
            <p:ph sz="quarter" idx="13"/>
          </p:nvPr>
        </p:nvSpPr>
        <p:spPr>
          <a:xfrm>
            <a:off x="616688" y="2367092"/>
            <a:ext cx="10660912" cy="3424107"/>
          </a:xfrm>
        </p:spPr>
        <p:txBody>
          <a:bodyPr>
            <a:normAutofit/>
          </a:bodyPr>
          <a:lstStyle/>
          <a:p>
            <a:r>
              <a:rPr lang="fa-IR" dirty="0">
                <a:cs typeface="B Titr" panose="00000700000000000000" pitchFamily="2" charset="-78"/>
              </a:rPr>
              <a:t>در قسمت مقدمه (موضوع یامشکل سیاستی)، </a:t>
            </a:r>
            <a:r>
              <a:rPr lang="fa-IR" dirty="0">
                <a:solidFill>
                  <a:srgbClr val="FF0000"/>
                </a:solidFill>
                <a:cs typeface="B Titr" panose="00000700000000000000" pitchFamily="2" charset="-78"/>
              </a:rPr>
              <a:t>توضیح واضحی از موضوع یا مشکل </a:t>
            </a:r>
            <a:r>
              <a:rPr lang="fa-IR" dirty="0">
                <a:cs typeface="B Titr" panose="00000700000000000000" pitchFamily="2" charset="-78"/>
              </a:rPr>
              <a:t>که سیاستگذاران باید به آن بپردازند، ارائه میشود. </a:t>
            </a:r>
          </a:p>
          <a:p>
            <a:r>
              <a:rPr lang="fa-IR" dirty="0">
                <a:cs typeface="B Titr" panose="00000700000000000000" pitchFamily="2" charset="-78"/>
              </a:rPr>
              <a:t>بزرگی مشکل چقدر است؟ (شاخص های جهان و ایران و منطقه)، عامل اصلی ایجاد مشکل و یا پایداری مشکل چه هستند؟ مشکل الان ایجاد شده یا از قبل بوده؟ کاری انجام شده؟ اثرات آن چیست؟اگر این مشکل حل نشود چه اتفاقی می افتد؟ و افراد متأثر ازآن و پیامدهای تداوم مسأله باید شرح داده شود.</a:t>
            </a:r>
          </a:p>
          <a:p>
            <a:r>
              <a:rPr lang="fa-IR" dirty="0">
                <a:cs typeface="B Titr" panose="00000700000000000000" pitchFamily="2" charset="-78"/>
              </a:rPr>
              <a:t>سیاستگذار باید توجیه شود که چرا مشکل مهم است و نیازبه رسیدگی فوری دارد</a:t>
            </a:r>
          </a:p>
          <a:p>
            <a:r>
              <a:rPr lang="fa-IR" dirty="0">
                <a:cs typeface="B Titr" panose="00000700000000000000" pitchFamily="2" charset="-78"/>
              </a:rPr>
              <a:t> ادعاهـا بایـد بـا حقـایق محکـم و نـه لفاظی های احساسی پشتیبانی شوند. از آمار و ارقام معتبر برای استدلال استفاده شود. </a:t>
            </a:r>
          </a:p>
        </p:txBody>
      </p:sp>
    </p:spTree>
    <p:extLst>
      <p:ext uri="{BB962C8B-B14F-4D97-AF65-F5344CB8AC3E}">
        <p14:creationId xmlns:p14="http://schemas.microsoft.com/office/powerpoint/2010/main" val="4056271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BD63-B14E-4AC7-A700-4219C943B6BA}"/>
              </a:ext>
            </a:extLst>
          </p:cNvPr>
          <p:cNvSpPr>
            <a:spLocks noGrp="1"/>
          </p:cNvSpPr>
          <p:nvPr>
            <p:ph type="title"/>
          </p:nvPr>
        </p:nvSpPr>
        <p:spPr/>
        <p:txBody>
          <a:bodyPr/>
          <a:lstStyle/>
          <a:p>
            <a:r>
              <a:rPr lang="fa-IR" dirty="0">
                <a:cs typeface="B Titr" panose="00000700000000000000" pitchFamily="2" charset="-78"/>
              </a:rPr>
              <a:t>ادامه- مقدمه</a:t>
            </a:r>
          </a:p>
        </p:txBody>
      </p:sp>
      <p:sp>
        <p:nvSpPr>
          <p:cNvPr id="3" name="Content Placeholder 2">
            <a:extLst>
              <a:ext uri="{FF2B5EF4-FFF2-40B4-BE49-F238E27FC236}">
                <a16:creationId xmlns:a16="http://schemas.microsoft.com/office/drawing/2014/main" id="{0879D648-0F03-4824-A3CA-AF6915BEC9AA}"/>
              </a:ext>
            </a:extLst>
          </p:cNvPr>
          <p:cNvSpPr>
            <a:spLocks noGrp="1"/>
          </p:cNvSpPr>
          <p:nvPr>
            <p:ph sz="quarter" idx="13"/>
          </p:nvPr>
        </p:nvSpPr>
        <p:spPr/>
        <p:txBody>
          <a:bodyPr/>
          <a:lstStyle/>
          <a:p>
            <a:r>
              <a:rPr lang="fa-IR" dirty="0">
                <a:cs typeface="B Titr" panose="00000700000000000000" pitchFamily="2" charset="-78"/>
              </a:rPr>
              <a:t>در مقدمه باید روی موضوع اصلی تمرکز شـود و هرچـه </a:t>
            </a:r>
            <a:r>
              <a:rPr lang="fa-IR" dirty="0">
                <a:solidFill>
                  <a:srgbClr val="FF0000"/>
                </a:solidFill>
                <a:cs typeface="B Titr" panose="00000700000000000000" pitchFamily="2" charset="-78"/>
              </a:rPr>
              <a:t>خلاصه تر و متمرکزتر </a:t>
            </a:r>
            <a:r>
              <a:rPr lang="fa-IR" dirty="0">
                <a:cs typeface="B Titr" panose="00000700000000000000" pitchFamily="2" charset="-78"/>
              </a:rPr>
              <a:t>نوشته شود، شانس بیشتری برای خوانده شدن دارد.</a:t>
            </a:r>
          </a:p>
          <a:p>
            <a:r>
              <a:rPr lang="fa-IR" dirty="0">
                <a:cs typeface="B Titr" panose="00000700000000000000" pitchFamily="2" charset="-78"/>
              </a:rPr>
              <a:t> پیام را باید ساده و قابل فهم بیان کرد و از عبارات بسـیارتخصصـی، اصطلاحات پیچیده و کلمات اختصار استفاده </a:t>
            </a:r>
            <a:r>
              <a:rPr lang="fa-IR" dirty="0">
                <a:solidFill>
                  <a:srgbClr val="FF0000"/>
                </a:solidFill>
                <a:cs typeface="B Titr" panose="00000700000000000000" pitchFamily="2" charset="-78"/>
              </a:rPr>
              <a:t>نشود.</a:t>
            </a:r>
          </a:p>
          <a:p>
            <a:r>
              <a:rPr lang="fa-IR" dirty="0">
                <a:cs typeface="B Titr" panose="00000700000000000000" pitchFamily="2" charset="-78"/>
              </a:rPr>
              <a:t>مشکل یا موضوع باید متناسب با سطح دانش و فهم مخاطب تعریف شود</a:t>
            </a:r>
          </a:p>
          <a:p>
            <a:endParaRPr lang="fa-IR" dirty="0"/>
          </a:p>
        </p:txBody>
      </p:sp>
    </p:spTree>
    <p:extLst>
      <p:ext uri="{BB962C8B-B14F-4D97-AF65-F5344CB8AC3E}">
        <p14:creationId xmlns:p14="http://schemas.microsoft.com/office/powerpoint/2010/main" val="4156188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511B-3F2C-4196-83AF-66340623459B}"/>
              </a:ext>
            </a:extLst>
          </p:cNvPr>
          <p:cNvSpPr>
            <a:spLocks noGrp="1"/>
          </p:cNvSpPr>
          <p:nvPr>
            <p:ph type="title"/>
          </p:nvPr>
        </p:nvSpPr>
        <p:spPr/>
        <p:txBody>
          <a:bodyPr/>
          <a:lstStyle/>
          <a:p>
            <a:r>
              <a:rPr lang="fa-IR" dirty="0">
                <a:cs typeface="B Titr" panose="00000700000000000000" pitchFamily="2" charset="-78"/>
              </a:rPr>
              <a:t>متن اصلی</a:t>
            </a:r>
          </a:p>
        </p:txBody>
      </p:sp>
      <p:sp>
        <p:nvSpPr>
          <p:cNvPr id="3" name="Content Placeholder 2">
            <a:extLst>
              <a:ext uri="{FF2B5EF4-FFF2-40B4-BE49-F238E27FC236}">
                <a16:creationId xmlns:a16="http://schemas.microsoft.com/office/drawing/2014/main" id="{6CF9555E-F258-41BD-94F2-70BD64807FFD}"/>
              </a:ext>
            </a:extLst>
          </p:cNvPr>
          <p:cNvSpPr>
            <a:spLocks noGrp="1"/>
          </p:cNvSpPr>
          <p:nvPr>
            <p:ph sz="quarter" idx="13"/>
          </p:nvPr>
        </p:nvSpPr>
        <p:spPr>
          <a:xfrm>
            <a:off x="404037" y="2367092"/>
            <a:ext cx="10873563" cy="3629671"/>
          </a:xfrm>
        </p:spPr>
        <p:txBody>
          <a:bodyPr>
            <a:normAutofit/>
          </a:bodyPr>
          <a:lstStyle/>
          <a:p>
            <a:pPr>
              <a:lnSpc>
                <a:spcPct val="150000"/>
              </a:lnSpc>
            </a:pPr>
            <a:r>
              <a:rPr lang="fa-IR" dirty="0">
                <a:cs typeface="B Titr" panose="00000700000000000000" pitchFamily="2" charset="-78"/>
              </a:rPr>
              <a:t>متن اصلی (روش کار ویافته های اصلی پژوهش) بیانگر دلایل علمی پشت توصیه هـای سیاسـتی اسـت و اطلاعات زمینـه ای تأییـدکننـده اعتبـار پژوهش انجام شده را ارائه میکند.</a:t>
            </a:r>
          </a:p>
          <a:p>
            <a:pPr>
              <a:lnSpc>
                <a:spcPct val="150000"/>
              </a:lnSpc>
            </a:pPr>
            <a:r>
              <a:rPr lang="fa-IR" dirty="0">
                <a:cs typeface="B Titr" panose="00000700000000000000" pitchFamily="2" charset="-78"/>
              </a:rPr>
              <a:t> نوع پژوهش، روشهای جمع آوری داده،  تحلیل داده ها و یافته های مهم پژوهش باید در این قسمت بیـان شـوند.</a:t>
            </a:r>
          </a:p>
          <a:p>
            <a:pPr>
              <a:lnSpc>
                <a:spcPct val="150000"/>
              </a:lnSpc>
            </a:pPr>
            <a:r>
              <a:rPr lang="fa-IR" dirty="0">
                <a:cs typeface="B Titr" panose="00000700000000000000" pitchFamily="2" charset="-78"/>
              </a:rPr>
              <a:t>از عناوین فرعی برای دسته بندی قسمتهای مختلف روش کار  و یافته های پژوهشی استفاده شود. از تصاویر و نمودار می توان استفاده کرد.</a:t>
            </a:r>
          </a:p>
          <a:p>
            <a:pPr>
              <a:lnSpc>
                <a:spcPct val="150000"/>
              </a:lnSpc>
            </a:pPr>
            <a:r>
              <a:rPr lang="fa-IR" dirty="0">
                <a:cs typeface="B Titr" panose="00000700000000000000" pitchFamily="2" charset="-78"/>
              </a:rPr>
              <a:t>نویسنده باید در نوشتن خلاصه سیاستی بی طرف باشد و توصیه های سیاستی بر مبنای بهترین شواهد عینی موجود باشد.</a:t>
            </a:r>
          </a:p>
        </p:txBody>
      </p:sp>
    </p:spTree>
    <p:extLst>
      <p:ext uri="{BB962C8B-B14F-4D97-AF65-F5344CB8AC3E}">
        <p14:creationId xmlns:p14="http://schemas.microsoft.com/office/powerpoint/2010/main" val="380717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192E-F625-4003-B74B-10FFA94D693E}"/>
              </a:ext>
            </a:extLst>
          </p:cNvPr>
          <p:cNvSpPr>
            <a:spLocks noGrp="1"/>
          </p:cNvSpPr>
          <p:nvPr>
            <p:ph type="title"/>
          </p:nvPr>
        </p:nvSpPr>
        <p:spPr>
          <a:xfrm>
            <a:off x="755588" y="0"/>
            <a:ext cx="10364451" cy="1596177"/>
          </a:xfrm>
        </p:spPr>
        <p:txBody>
          <a:bodyPr>
            <a:normAutofit/>
          </a:bodyPr>
          <a:lstStyle/>
          <a:p>
            <a:r>
              <a:rPr lang="fa-IR" sz="2800" dirty="0">
                <a:cs typeface="B Titr" panose="00000700000000000000" pitchFamily="2" charset="-78"/>
              </a:rPr>
              <a:t>باید مشخص کنیم مشکل به کدام بخش نظام سلامت مربوط است؟</a:t>
            </a:r>
          </a:p>
        </p:txBody>
      </p:sp>
      <p:graphicFrame>
        <p:nvGraphicFramePr>
          <p:cNvPr id="6" name="Content Placeholder 5">
            <a:extLst>
              <a:ext uri="{FF2B5EF4-FFF2-40B4-BE49-F238E27FC236}">
                <a16:creationId xmlns:a16="http://schemas.microsoft.com/office/drawing/2014/main" id="{80FBA349-C0BA-4A26-AFFF-0175B94634F4}"/>
              </a:ext>
            </a:extLst>
          </p:cNvPr>
          <p:cNvGraphicFramePr>
            <a:graphicFrameLocks noGrp="1"/>
          </p:cNvGraphicFramePr>
          <p:nvPr>
            <p:ph idx="1"/>
          </p:nvPr>
        </p:nvGraphicFramePr>
        <p:xfrm>
          <a:off x="864155" y="1073888"/>
          <a:ext cx="10363200" cy="197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830A006D-D9E1-4AF4-9E18-47ABB87A18F5}"/>
              </a:ext>
            </a:extLst>
          </p:cNvPr>
          <p:cNvGraphicFramePr/>
          <p:nvPr/>
        </p:nvGraphicFramePr>
        <p:xfrm>
          <a:off x="1016868" y="2606270"/>
          <a:ext cx="10103171" cy="41892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6147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F579-DEBB-4AF2-9DA7-BD38B1490E5E}"/>
              </a:ext>
            </a:extLst>
          </p:cNvPr>
          <p:cNvSpPr>
            <a:spLocks noGrp="1"/>
          </p:cNvSpPr>
          <p:nvPr>
            <p:ph type="title"/>
          </p:nvPr>
        </p:nvSpPr>
        <p:spPr/>
        <p:txBody>
          <a:bodyPr/>
          <a:lstStyle/>
          <a:p>
            <a:r>
              <a:rPr lang="fa-IR" dirty="0">
                <a:cs typeface="B Titr" panose="00000700000000000000" pitchFamily="2" charset="-78"/>
              </a:rPr>
              <a:t>راهکارهای سیاستی</a:t>
            </a:r>
          </a:p>
        </p:txBody>
      </p:sp>
      <p:sp>
        <p:nvSpPr>
          <p:cNvPr id="3" name="Content Placeholder 2">
            <a:extLst>
              <a:ext uri="{FF2B5EF4-FFF2-40B4-BE49-F238E27FC236}">
                <a16:creationId xmlns:a16="http://schemas.microsoft.com/office/drawing/2014/main" id="{AD9E4340-64E7-4741-8F2F-318A894732E8}"/>
              </a:ext>
            </a:extLst>
          </p:cNvPr>
          <p:cNvSpPr>
            <a:spLocks noGrp="1"/>
          </p:cNvSpPr>
          <p:nvPr>
            <p:ph sz="quarter" idx="13"/>
          </p:nvPr>
        </p:nvSpPr>
        <p:spPr/>
        <p:txBody>
          <a:bodyPr>
            <a:normAutofit/>
          </a:bodyPr>
          <a:lstStyle/>
          <a:p>
            <a:pPr>
              <a:lnSpc>
                <a:spcPct val="150000"/>
              </a:lnSpc>
            </a:pPr>
            <a:r>
              <a:rPr lang="fa-IR" dirty="0">
                <a:cs typeface="B Titr" panose="00000700000000000000" pitchFamily="2" charset="-78"/>
              </a:rPr>
              <a:t>در صـورت نگـارش یـك </a:t>
            </a:r>
            <a:r>
              <a:rPr lang="fa-IR" dirty="0">
                <a:solidFill>
                  <a:srgbClr val="FF0000"/>
                </a:solidFill>
                <a:cs typeface="B Titr" panose="00000700000000000000" pitchFamily="2" charset="-78"/>
              </a:rPr>
              <a:t>خلاصه سیاستی عینی</a:t>
            </a:r>
            <a:r>
              <a:rPr lang="fa-IR" dirty="0">
                <a:cs typeface="B Titr" panose="00000700000000000000" pitchFamily="2" charset="-78"/>
              </a:rPr>
              <a:t>، </a:t>
            </a:r>
            <a:r>
              <a:rPr lang="fa-IR" dirty="0">
                <a:solidFill>
                  <a:srgbClr val="FF0000"/>
                </a:solidFill>
                <a:cs typeface="B Titr" panose="00000700000000000000" pitchFamily="2" charset="-78"/>
              </a:rPr>
              <a:t>حداکثر3گزینه (راهکار) سیاستی </a:t>
            </a:r>
            <a:r>
              <a:rPr lang="fa-IR" dirty="0">
                <a:cs typeface="B Titr" panose="00000700000000000000" pitchFamily="2" charset="-78"/>
              </a:rPr>
              <a:t>ارائه شود.</a:t>
            </a:r>
          </a:p>
          <a:p>
            <a:pPr>
              <a:lnSpc>
                <a:spcPct val="150000"/>
              </a:lnSpc>
            </a:pPr>
            <a:r>
              <a:rPr lang="fa-IR" dirty="0">
                <a:solidFill>
                  <a:srgbClr val="FF0000"/>
                </a:solidFill>
                <a:cs typeface="B Titr" panose="00000700000000000000" pitchFamily="2" charset="-78"/>
              </a:rPr>
              <a:t>مزایا، معایب،هزینه های بالقوه و عوارض جـانبی </a:t>
            </a:r>
            <a:r>
              <a:rPr lang="fa-IR" dirty="0">
                <a:cs typeface="B Titr" panose="00000700000000000000" pitchFamily="2" charset="-78"/>
              </a:rPr>
              <a:t>هـر گزینـه سیاسـتی بایـد بیـان شوند.</a:t>
            </a:r>
          </a:p>
          <a:p>
            <a:pPr>
              <a:lnSpc>
                <a:spcPct val="150000"/>
              </a:lnSpc>
            </a:pPr>
            <a:r>
              <a:rPr lang="fa-IR" dirty="0">
                <a:cs typeface="B Titr" panose="00000700000000000000" pitchFamily="2" charset="-78"/>
              </a:rPr>
              <a:t>از </a:t>
            </a:r>
            <a:r>
              <a:rPr lang="fa-IR" dirty="0">
                <a:solidFill>
                  <a:srgbClr val="FF0000"/>
                </a:solidFill>
                <a:cs typeface="B Titr" panose="00000700000000000000" pitchFamily="2" charset="-78"/>
              </a:rPr>
              <a:t>داده ها و شواهد علمی معتبر برای توضیح هر گزینه سیاستی </a:t>
            </a:r>
            <a:r>
              <a:rPr lang="fa-IR" dirty="0">
                <a:cs typeface="B Titr" panose="00000700000000000000" pitchFamily="2" charset="-78"/>
              </a:rPr>
              <a:t>اسـتفاده شـود.</a:t>
            </a:r>
          </a:p>
          <a:p>
            <a:pPr>
              <a:lnSpc>
                <a:spcPct val="150000"/>
              </a:lnSpc>
            </a:pPr>
            <a:r>
              <a:rPr lang="fa-IR" dirty="0">
                <a:cs typeface="B Titr" panose="00000700000000000000" pitchFamily="2" charset="-78"/>
              </a:rPr>
              <a:t> بیـان هزینـه، منفعـت و هزینـه-اثربخشـی گزینـه هـای سیاستی پیشنهادی هم مفید است. </a:t>
            </a:r>
          </a:p>
        </p:txBody>
      </p:sp>
    </p:spTree>
    <p:extLst>
      <p:ext uri="{BB962C8B-B14F-4D97-AF65-F5344CB8AC3E}">
        <p14:creationId xmlns:p14="http://schemas.microsoft.com/office/powerpoint/2010/main" val="276839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4CC7-35EE-4E46-ACCA-CB0AE45EF03C}"/>
              </a:ext>
            </a:extLst>
          </p:cNvPr>
          <p:cNvSpPr>
            <a:spLocks noGrp="1"/>
          </p:cNvSpPr>
          <p:nvPr>
            <p:ph type="title"/>
          </p:nvPr>
        </p:nvSpPr>
        <p:spPr/>
        <p:txBody>
          <a:bodyPr/>
          <a:lstStyle/>
          <a:p>
            <a:r>
              <a:rPr lang="fa-IR" dirty="0">
                <a:cs typeface="B Titr" panose="00000700000000000000" pitchFamily="2" charset="-78"/>
              </a:rPr>
              <a:t>تعریف پژوهش</a:t>
            </a:r>
          </a:p>
        </p:txBody>
      </p:sp>
      <p:sp>
        <p:nvSpPr>
          <p:cNvPr id="3" name="Content Placeholder 2">
            <a:extLst>
              <a:ext uri="{FF2B5EF4-FFF2-40B4-BE49-F238E27FC236}">
                <a16:creationId xmlns:a16="http://schemas.microsoft.com/office/drawing/2014/main" id="{8CCF6C33-3BC0-464F-8937-6B2FDBD68D45}"/>
              </a:ext>
            </a:extLst>
          </p:cNvPr>
          <p:cNvSpPr>
            <a:spLocks noGrp="1"/>
          </p:cNvSpPr>
          <p:nvPr>
            <p:ph sz="quarter" idx="13"/>
          </p:nvPr>
        </p:nvSpPr>
        <p:spPr/>
        <p:txBody>
          <a:bodyPr/>
          <a:lstStyle/>
          <a:p>
            <a:pPr>
              <a:lnSpc>
                <a:spcPct val="150000"/>
              </a:lnSpc>
            </a:pPr>
            <a:r>
              <a:rPr lang="fa-IR" dirty="0">
                <a:cs typeface="B Titr" panose="00000700000000000000" pitchFamily="2" charset="-78"/>
              </a:rPr>
              <a:t>جستجوی نظامند، عینی و علمی برای تولید دانش</a:t>
            </a:r>
          </a:p>
          <a:p>
            <a:pPr>
              <a:lnSpc>
                <a:spcPct val="150000"/>
              </a:lnSpc>
            </a:pPr>
            <a:r>
              <a:rPr lang="fa-IR" dirty="0">
                <a:cs typeface="B Titr" panose="00000700000000000000" pitchFamily="2" charset="-78"/>
              </a:rPr>
              <a:t>جمع آوری و تحلیل داده ها و اطلاعات به منظور پاسخ به سوالات</a:t>
            </a:r>
          </a:p>
          <a:p>
            <a:pPr>
              <a:lnSpc>
                <a:spcPct val="150000"/>
              </a:lnSpc>
            </a:pPr>
            <a:r>
              <a:rPr lang="fa-IR" dirty="0">
                <a:cs typeface="B Titr" panose="00000700000000000000" pitchFamily="2" charset="-78"/>
              </a:rPr>
              <a:t>بررسی نظام مند برای بیان حقایق جدید، شناسایی مشکلات، حل مشکلات، اثبات ایده های جدید، توسعه تئوری های جدید با استفاده از روش های علمی</a:t>
            </a:r>
          </a:p>
        </p:txBody>
      </p:sp>
    </p:spTree>
    <p:extLst>
      <p:ext uri="{BB962C8B-B14F-4D97-AF65-F5344CB8AC3E}">
        <p14:creationId xmlns:p14="http://schemas.microsoft.com/office/powerpoint/2010/main" val="3665725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F935-A1FC-486E-AF3A-304218574806}"/>
              </a:ext>
            </a:extLst>
          </p:cNvPr>
          <p:cNvSpPr>
            <a:spLocks noGrp="1"/>
          </p:cNvSpPr>
          <p:nvPr>
            <p:ph type="title"/>
          </p:nvPr>
        </p:nvSpPr>
        <p:spPr/>
        <p:txBody>
          <a:bodyPr/>
          <a:lstStyle/>
          <a:p>
            <a:r>
              <a:rPr lang="fa-IR" dirty="0">
                <a:cs typeface="B Titr" panose="00000700000000000000" pitchFamily="2" charset="-78"/>
              </a:rPr>
              <a:t>راهکارهای سیاستی</a:t>
            </a:r>
            <a:endParaRPr lang="fa-IR" dirty="0"/>
          </a:p>
        </p:txBody>
      </p:sp>
      <p:sp>
        <p:nvSpPr>
          <p:cNvPr id="3" name="Content Placeholder 2">
            <a:extLst>
              <a:ext uri="{FF2B5EF4-FFF2-40B4-BE49-F238E27FC236}">
                <a16:creationId xmlns:a16="http://schemas.microsoft.com/office/drawing/2014/main" id="{8B7E7050-3158-4585-B8A6-0234FA10AC0D}"/>
              </a:ext>
            </a:extLst>
          </p:cNvPr>
          <p:cNvSpPr>
            <a:spLocks noGrp="1"/>
          </p:cNvSpPr>
          <p:nvPr>
            <p:ph sz="quarter" idx="13"/>
          </p:nvPr>
        </p:nvSpPr>
        <p:spPr>
          <a:xfrm>
            <a:off x="913774" y="2367092"/>
            <a:ext cx="10363826" cy="3778527"/>
          </a:xfrm>
        </p:spPr>
        <p:txBody>
          <a:bodyPr/>
          <a:lstStyle/>
          <a:p>
            <a:pPr>
              <a:lnSpc>
                <a:spcPct val="150000"/>
              </a:lnSpc>
            </a:pPr>
            <a:r>
              <a:rPr lang="fa-IR" dirty="0">
                <a:cs typeface="B Titr" panose="00000700000000000000" pitchFamily="2" charset="-78"/>
              </a:rPr>
              <a:t>در صورت نگارش یك خلاصه </a:t>
            </a:r>
            <a:r>
              <a:rPr lang="fa-IR" dirty="0">
                <a:solidFill>
                  <a:srgbClr val="FF0000"/>
                </a:solidFill>
                <a:cs typeface="B Titr" panose="00000700000000000000" pitchFamily="2" charset="-78"/>
              </a:rPr>
              <a:t>سیاستی حمایتی، توصیه های سیاستی یا عملیاتی</a:t>
            </a:r>
            <a:r>
              <a:rPr lang="fa-IR" dirty="0">
                <a:cs typeface="B Titr" panose="00000700000000000000" pitchFamily="2" charset="-78"/>
              </a:rPr>
              <a:t> بایـد بـر مبنـای یافتـه هـای پـژوهش معتبر باشند و محدود به </a:t>
            </a:r>
            <a:r>
              <a:rPr lang="fa-IR" dirty="0">
                <a:solidFill>
                  <a:srgbClr val="FF0000"/>
                </a:solidFill>
                <a:cs typeface="B Titr" panose="00000700000000000000" pitchFamily="2" charset="-78"/>
              </a:rPr>
              <a:t>شش تا هشت </a:t>
            </a:r>
            <a:r>
              <a:rPr lang="fa-IR" dirty="0">
                <a:cs typeface="B Titr" panose="00000700000000000000" pitchFamily="2" charset="-78"/>
              </a:rPr>
              <a:t>مورد شوند. </a:t>
            </a:r>
          </a:p>
          <a:p>
            <a:pPr>
              <a:lnSpc>
                <a:spcPct val="150000"/>
              </a:lnSpc>
            </a:pPr>
            <a:r>
              <a:rPr lang="fa-IR" dirty="0">
                <a:cs typeface="B Titr" panose="00000700000000000000" pitchFamily="2" charset="-78"/>
              </a:rPr>
              <a:t>توصیه های سیاستی باید واقع بینانه باشد. </a:t>
            </a:r>
          </a:p>
          <a:p>
            <a:pPr>
              <a:lnSpc>
                <a:spcPct val="150000"/>
              </a:lnSpc>
            </a:pPr>
            <a:r>
              <a:rPr lang="fa-IR" dirty="0">
                <a:cs typeface="B Titr" panose="00000700000000000000" pitchFamily="2" charset="-78"/>
              </a:rPr>
              <a:t> سیاستگذاران بیشتربه توصیه هایی علاقمند هستند که </a:t>
            </a:r>
            <a:r>
              <a:rPr lang="fa-IR" dirty="0">
                <a:solidFill>
                  <a:srgbClr val="FF0000"/>
                </a:solidFill>
                <a:cs typeface="B Titr" panose="00000700000000000000" pitchFamily="2" charset="-78"/>
              </a:rPr>
              <a:t>اجرایی یا عملیاتی باشند و از نظر سیاسی، اقتصادی، اجتماعی و فرهنگی امکان پذیرباشـند. </a:t>
            </a:r>
          </a:p>
          <a:p>
            <a:pPr>
              <a:lnSpc>
                <a:spcPct val="150000"/>
              </a:lnSpc>
            </a:pPr>
            <a:r>
              <a:rPr lang="fa-IR" dirty="0">
                <a:cs typeface="B Titr" panose="00000700000000000000" pitchFamily="2" charset="-78"/>
              </a:rPr>
              <a:t>خواننـده بایـد متقاعـد شـود کـه راهکـار پیشـنهادی مطلوب ترین راهکار حل مسأله است.</a:t>
            </a:r>
          </a:p>
          <a:p>
            <a:endParaRPr lang="fa-IR" dirty="0"/>
          </a:p>
        </p:txBody>
      </p:sp>
    </p:spTree>
    <p:extLst>
      <p:ext uri="{BB962C8B-B14F-4D97-AF65-F5344CB8AC3E}">
        <p14:creationId xmlns:p14="http://schemas.microsoft.com/office/powerpoint/2010/main" val="3683033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4C18-73BF-4AEB-A70A-6CC7CE5AF733}"/>
              </a:ext>
            </a:extLst>
          </p:cNvPr>
          <p:cNvSpPr>
            <a:spLocks noGrp="1"/>
          </p:cNvSpPr>
          <p:nvPr>
            <p:ph type="title"/>
          </p:nvPr>
        </p:nvSpPr>
        <p:spPr/>
        <p:txBody>
          <a:bodyPr/>
          <a:lstStyle/>
          <a:p>
            <a:r>
              <a:rPr lang="fa-IR" dirty="0">
                <a:cs typeface="B Titr" panose="00000700000000000000" pitchFamily="2" charset="-78"/>
              </a:rPr>
              <a:t>کاربست سیاستی</a:t>
            </a:r>
          </a:p>
        </p:txBody>
      </p:sp>
      <p:sp>
        <p:nvSpPr>
          <p:cNvPr id="3" name="Content Placeholder 2">
            <a:extLst>
              <a:ext uri="{FF2B5EF4-FFF2-40B4-BE49-F238E27FC236}">
                <a16:creationId xmlns:a16="http://schemas.microsoft.com/office/drawing/2014/main" id="{26EA6D58-D67D-4F3D-BC3C-ED74ADFB789E}"/>
              </a:ext>
            </a:extLst>
          </p:cNvPr>
          <p:cNvSpPr>
            <a:spLocks noGrp="1"/>
          </p:cNvSpPr>
          <p:nvPr>
            <p:ph sz="quarter" idx="13"/>
          </p:nvPr>
        </p:nvSpPr>
        <p:spPr>
          <a:xfrm>
            <a:off x="606056" y="2367092"/>
            <a:ext cx="10671544" cy="3424107"/>
          </a:xfrm>
        </p:spPr>
        <p:txBody>
          <a:bodyPr/>
          <a:lstStyle/>
          <a:p>
            <a:pPr>
              <a:lnSpc>
                <a:spcPct val="150000"/>
              </a:lnSpc>
            </a:pPr>
            <a:r>
              <a:rPr lang="fa-IR" dirty="0">
                <a:cs typeface="B Titr" panose="00000700000000000000" pitchFamily="2" charset="-78"/>
              </a:rPr>
              <a:t>در نهایت، کاربست سیاستی</a:t>
            </a:r>
            <a:r>
              <a:rPr lang="en-US" dirty="0">
                <a:cs typeface="B Titr" panose="00000700000000000000" pitchFamily="2" charset="-78"/>
              </a:rPr>
              <a:t> Policy implications</a:t>
            </a:r>
            <a:r>
              <a:rPr lang="fa-IR" dirty="0">
                <a:cs typeface="B Titr" panose="00000700000000000000" pitchFamily="2" charset="-78"/>
              </a:rPr>
              <a:t>و </a:t>
            </a:r>
            <a:r>
              <a:rPr lang="fa-IR" dirty="0">
                <a:solidFill>
                  <a:srgbClr val="FF0000"/>
                </a:solidFill>
                <a:cs typeface="B Titr" panose="00000700000000000000" pitchFamily="2" charset="-78"/>
              </a:rPr>
              <a:t>نحوه بکارگیری راهکارها </a:t>
            </a:r>
            <a:r>
              <a:rPr lang="fa-IR" dirty="0">
                <a:cs typeface="B Titr" panose="00000700000000000000" pitchFamily="2" charset="-78"/>
              </a:rPr>
              <a:t>و توصیه های سیاستی در شرایط فعلی و بـا امکانـات موجـود باید توضیح داده شود. </a:t>
            </a:r>
          </a:p>
          <a:p>
            <a:pPr>
              <a:lnSpc>
                <a:spcPct val="150000"/>
              </a:lnSpc>
            </a:pPr>
            <a:r>
              <a:rPr lang="fa-IR" dirty="0">
                <a:solidFill>
                  <a:srgbClr val="FF0000"/>
                </a:solidFill>
                <a:cs typeface="B Titr" panose="00000700000000000000" pitchFamily="2" charset="-78"/>
              </a:rPr>
              <a:t>گام های اصلی بکارگیری راهکارها ی سیاستی باید در این بخش بیان شود</a:t>
            </a:r>
            <a:r>
              <a:rPr lang="fa-IR" dirty="0">
                <a:cs typeface="B Titr" panose="00000700000000000000" pitchFamily="2" charset="-78"/>
              </a:rPr>
              <a:t>. همچنین، </a:t>
            </a:r>
            <a:r>
              <a:rPr lang="fa-IR" dirty="0">
                <a:solidFill>
                  <a:srgbClr val="FF0000"/>
                </a:solidFill>
                <a:cs typeface="B Titr" panose="00000700000000000000" pitchFamily="2" charset="-78"/>
              </a:rPr>
              <a:t>اثرات احتمالی و عـوارض </a:t>
            </a:r>
            <a:r>
              <a:rPr lang="fa-IR" dirty="0">
                <a:cs typeface="B Titr" panose="00000700000000000000" pitchFamily="2" charset="-78"/>
              </a:rPr>
              <a:t>ناخواسـته بکارگیری سیاست پیشنهادی بیان شوند.</a:t>
            </a:r>
          </a:p>
          <a:p>
            <a:pPr>
              <a:lnSpc>
                <a:spcPct val="150000"/>
              </a:lnSpc>
            </a:pPr>
            <a:r>
              <a:rPr lang="fa-IR" dirty="0">
                <a:cs typeface="B Titr" panose="00000700000000000000" pitchFamily="2" charset="-78"/>
              </a:rPr>
              <a:t> </a:t>
            </a:r>
            <a:r>
              <a:rPr lang="fa-IR" dirty="0">
                <a:solidFill>
                  <a:srgbClr val="FF0000"/>
                </a:solidFill>
                <a:cs typeface="B Titr" panose="00000700000000000000" pitchFamily="2" charset="-78"/>
              </a:rPr>
              <a:t>الزامات و موانع اجرای گزینه </a:t>
            </a:r>
            <a:r>
              <a:rPr lang="fa-IR" dirty="0">
                <a:cs typeface="B Titr" panose="00000700000000000000" pitchFamily="2" charset="-78"/>
              </a:rPr>
              <a:t>های سیاستی هم بهتر است که بیان شوند.</a:t>
            </a:r>
          </a:p>
        </p:txBody>
      </p:sp>
    </p:spTree>
    <p:extLst>
      <p:ext uri="{BB962C8B-B14F-4D97-AF65-F5344CB8AC3E}">
        <p14:creationId xmlns:p14="http://schemas.microsoft.com/office/powerpoint/2010/main" val="823048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D5F7-A87C-41AD-93D5-FF9BD52BE043}"/>
              </a:ext>
            </a:extLst>
          </p:cNvPr>
          <p:cNvSpPr>
            <a:spLocks noGrp="1"/>
          </p:cNvSpPr>
          <p:nvPr>
            <p:ph type="title"/>
          </p:nvPr>
        </p:nvSpPr>
        <p:spPr/>
        <p:txBody>
          <a:bodyPr/>
          <a:lstStyle/>
          <a:p>
            <a:r>
              <a:rPr lang="fa-IR" dirty="0">
                <a:cs typeface="B Titr" panose="00000700000000000000" pitchFamily="2" charset="-78"/>
              </a:rPr>
              <a:t>اجزای فرعی</a:t>
            </a:r>
          </a:p>
        </p:txBody>
      </p:sp>
      <p:sp>
        <p:nvSpPr>
          <p:cNvPr id="3" name="Content Placeholder 2">
            <a:extLst>
              <a:ext uri="{FF2B5EF4-FFF2-40B4-BE49-F238E27FC236}">
                <a16:creationId xmlns:a16="http://schemas.microsoft.com/office/drawing/2014/main" id="{CB0CC060-9BB7-44DB-9CA9-F1FCDEE1A9DA}"/>
              </a:ext>
            </a:extLst>
          </p:cNvPr>
          <p:cNvSpPr>
            <a:spLocks noGrp="1"/>
          </p:cNvSpPr>
          <p:nvPr>
            <p:ph sz="quarter" idx="13"/>
          </p:nvPr>
        </p:nvSpPr>
        <p:spPr/>
        <p:txBody>
          <a:bodyPr>
            <a:normAutofit/>
          </a:bodyPr>
          <a:lstStyle/>
          <a:p>
            <a:pPr>
              <a:lnSpc>
                <a:spcPct val="150000"/>
              </a:lnSpc>
            </a:pPr>
            <a:r>
              <a:rPr lang="fa-IR" dirty="0">
                <a:cs typeface="B Titr" panose="00000700000000000000" pitchFamily="2" charset="-78"/>
              </a:rPr>
              <a:t>تعاریف، مطالعات موردی و مثال ها را میتوان در ستون های کناری یـا جـداول قرار داد. </a:t>
            </a:r>
          </a:p>
          <a:p>
            <a:pPr>
              <a:lnSpc>
                <a:spcPct val="150000"/>
              </a:lnSpc>
            </a:pPr>
            <a:r>
              <a:rPr lang="fa-IR" dirty="0">
                <a:solidFill>
                  <a:srgbClr val="FF0000"/>
                </a:solidFill>
                <a:cs typeface="B Titr" panose="00000700000000000000" pitchFamily="2" charset="-78"/>
              </a:rPr>
              <a:t>جداول و نمودارها روش خوبی برای ارائه اطلاعات و پیامها هستند</a:t>
            </a:r>
            <a:r>
              <a:rPr lang="fa-IR" dirty="0">
                <a:cs typeface="B Titr" panose="00000700000000000000" pitchFamily="2" charset="-78"/>
              </a:rPr>
              <a:t>. حداکثر تعداد چهار ستون و شش سطر برای یـك جـدول مناسـب است. </a:t>
            </a:r>
          </a:p>
          <a:p>
            <a:pPr>
              <a:lnSpc>
                <a:spcPct val="150000"/>
              </a:lnSpc>
            </a:pPr>
            <a:r>
              <a:rPr lang="fa-IR" dirty="0">
                <a:cs typeface="B Titr" panose="00000700000000000000" pitchFamily="2" charset="-78"/>
              </a:rPr>
              <a:t>اعدادجداول و نمودارها باید </a:t>
            </a:r>
            <a:r>
              <a:rPr lang="fa-IR" dirty="0">
                <a:solidFill>
                  <a:srgbClr val="FF0000"/>
                </a:solidFill>
                <a:cs typeface="B Titr" panose="00000700000000000000" pitchFamily="2" charset="-78"/>
              </a:rPr>
              <a:t>گرد</a:t>
            </a:r>
            <a:r>
              <a:rPr lang="fa-IR" dirty="0">
                <a:cs typeface="B Titr" panose="00000700000000000000" pitchFamily="2" charset="-78"/>
              </a:rPr>
              <a:t> شوند</a:t>
            </a:r>
            <a:r>
              <a:rPr lang="fa-IR" dirty="0">
                <a:solidFill>
                  <a:srgbClr val="FF0000"/>
                </a:solidFill>
                <a:cs typeface="B Titr" panose="00000700000000000000" pitchFamily="2" charset="-78"/>
              </a:rPr>
              <a:t>.  نیازی به ذکر سطوح معنی دارآمای نیست</a:t>
            </a:r>
            <a:r>
              <a:rPr lang="fa-IR" dirty="0">
                <a:cs typeface="B Titr" panose="00000700000000000000" pitchFamily="2" charset="-78"/>
              </a:rPr>
              <a:t>. نمودارهای میله ای یا دایره ای برای مقایسـه ارقـام و نمودارهای  خطی برای سری زمانی مناسب هستند.</a:t>
            </a:r>
          </a:p>
          <a:p>
            <a:pPr>
              <a:lnSpc>
                <a:spcPct val="150000"/>
              </a:lnSpc>
            </a:pPr>
            <a:r>
              <a:rPr lang="fa-IR" dirty="0">
                <a:cs typeface="B Titr" panose="00000700000000000000" pitchFamily="2" charset="-78"/>
              </a:rPr>
              <a:t> فقط مهمترین متغیرها در جداول و نمودارها نمایش داده شوند. </a:t>
            </a:r>
          </a:p>
        </p:txBody>
      </p:sp>
    </p:spTree>
    <p:extLst>
      <p:ext uri="{BB962C8B-B14F-4D97-AF65-F5344CB8AC3E}">
        <p14:creationId xmlns:p14="http://schemas.microsoft.com/office/powerpoint/2010/main" val="2232732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99F4-0CEE-4E59-8AEF-EBE6693159E3}"/>
              </a:ext>
            </a:extLst>
          </p:cNvPr>
          <p:cNvSpPr>
            <a:spLocks noGrp="1"/>
          </p:cNvSpPr>
          <p:nvPr>
            <p:ph type="title"/>
          </p:nvPr>
        </p:nvSpPr>
        <p:spPr/>
        <p:txBody>
          <a:bodyPr/>
          <a:lstStyle/>
          <a:p>
            <a:r>
              <a:rPr lang="fa-IR" dirty="0">
                <a:cs typeface="B Titr" panose="00000700000000000000" pitchFamily="2" charset="-78"/>
              </a:rPr>
              <a:t>اجزای فرعی</a:t>
            </a:r>
            <a:endParaRPr lang="fa-IR" dirty="0"/>
          </a:p>
        </p:txBody>
      </p:sp>
      <p:sp>
        <p:nvSpPr>
          <p:cNvPr id="3" name="Content Placeholder 2">
            <a:extLst>
              <a:ext uri="{FF2B5EF4-FFF2-40B4-BE49-F238E27FC236}">
                <a16:creationId xmlns:a16="http://schemas.microsoft.com/office/drawing/2014/main" id="{21332B06-7222-4C76-B16E-EDA7842DE3F9}"/>
              </a:ext>
            </a:extLst>
          </p:cNvPr>
          <p:cNvSpPr>
            <a:spLocks noGrp="1"/>
          </p:cNvSpPr>
          <p:nvPr>
            <p:ph sz="quarter" idx="13"/>
          </p:nvPr>
        </p:nvSpPr>
        <p:spPr/>
        <p:txBody>
          <a:bodyPr>
            <a:normAutofit/>
          </a:bodyPr>
          <a:lstStyle/>
          <a:p>
            <a:r>
              <a:rPr lang="fa-IR" dirty="0">
                <a:cs typeface="B Titr" panose="00000700000000000000" pitchFamily="2" charset="-78"/>
              </a:rPr>
              <a:t>از رنـگهـا و الگوهـای طراحی مناسب  برای جداول و نمودارها استفاده شوند. </a:t>
            </a:r>
          </a:p>
          <a:p>
            <a:r>
              <a:rPr lang="fa-IR" dirty="0">
                <a:cs typeface="B Titr" panose="00000700000000000000" pitchFamily="2" charset="-78"/>
              </a:rPr>
              <a:t>عکسها نیز توجه خواننده را به خود جلب میکننـد. تصـاویر،جـداول و نمودارهـا بایـد هماهنگ با محتوای خلاصه سیاستی باشند. </a:t>
            </a:r>
          </a:p>
          <a:p>
            <a:r>
              <a:rPr lang="fa-IR" dirty="0">
                <a:cs typeface="B Titr" panose="00000700000000000000" pitchFamily="2" charset="-78"/>
              </a:rPr>
              <a:t>جداول، نمودارها و تصاویر باید دارای شماره و عنـوان باشند و در متن خلاصه سیاستی به آنها اشاره شده باشد.</a:t>
            </a:r>
          </a:p>
          <a:p>
            <a:r>
              <a:rPr lang="fa-IR" dirty="0">
                <a:cs typeface="B Titr" panose="00000700000000000000" pitchFamily="2" charset="-78"/>
              </a:rPr>
              <a:t>نام نویسندگان خلاصه سیاستی را می توان زیر عنوان یا در انتهـای مـتن قـرار داد. نـام، سـمت، موسسـه و آدرس ایمیـل نویسـندگان خلاصه سیاستی برای مکاتبات احتمالی بعدی نوشته شود.</a:t>
            </a:r>
            <a:endParaRPr lang="fa-IR" dirty="0"/>
          </a:p>
        </p:txBody>
      </p:sp>
    </p:spTree>
    <p:extLst>
      <p:ext uri="{BB962C8B-B14F-4D97-AF65-F5344CB8AC3E}">
        <p14:creationId xmlns:p14="http://schemas.microsoft.com/office/powerpoint/2010/main" val="1216866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2C02-9B63-422F-ACEE-50902C107754}"/>
              </a:ext>
            </a:extLst>
          </p:cNvPr>
          <p:cNvSpPr>
            <a:spLocks noGrp="1"/>
          </p:cNvSpPr>
          <p:nvPr>
            <p:ph type="title"/>
          </p:nvPr>
        </p:nvSpPr>
        <p:spPr/>
        <p:txBody>
          <a:bodyPr/>
          <a:lstStyle/>
          <a:p>
            <a:r>
              <a:rPr lang="fa-IR" dirty="0">
                <a:cs typeface="B Titr" panose="00000700000000000000" pitchFamily="2" charset="-78"/>
              </a:rPr>
              <a:t>اجزای فرعی</a:t>
            </a:r>
            <a:endParaRPr lang="fa-IR" dirty="0"/>
          </a:p>
        </p:txBody>
      </p:sp>
      <p:sp>
        <p:nvSpPr>
          <p:cNvPr id="3" name="Content Placeholder 2">
            <a:extLst>
              <a:ext uri="{FF2B5EF4-FFF2-40B4-BE49-F238E27FC236}">
                <a16:creationId xmlns:a16="http://schemas.microsoft.com/office/drawing/2014/main" id="{007F8BDD-A3AD-44C1-BF94-1188E877F5CC}"/>
              </a:ext>
            </a:extLst>
          </p:cNvPr>
          <p:cNvSpPr>
            <a:spLocks noGrp="1"/>
          </p:cNvSpPr>
          <p:nvPr>
            <p:ph sz="quarter" idx="13"/>
          </p:nvPr>
        </p:nvSpPr>
        <p:spPr/>
        <p:txBody>
          <a:bodyPr>
            <a:normAutofit/>
          </a:bodyPr>
          <a:lstStyle/>
          <a:p>
            <a:r>
              <a:rPr lang="fa-IR" dirty="0">
                <a:cs typeface="B Titr" panose="00000700000000000000" pitchFamily="2" charset="-78"/>
              </a:rPr>
              <a:t>اگرخلاصه سیاستی توسط یك سازمان یا موسسه علمی و پژوهشی تهیه شده است، نیاز بـه ذکر اسامی نویسندگان نیست و اسم آن سازمان و لوگوی آن کفایت میکند.</a:t>
            </a:r>
          </a:p>
          <a:p>
            <a:r>
              <a:rPr lang="fa-IR" dirty="0">
                <a:cs typeface="B Titr" panose="00000700000000000000" pitchFamily="2" charset="-78"/>
              </a:rPr>
              <a:t>یك قسمت هم میتوان برای </a:t>
            </a:r>
            <a:r>
              <a:rPr lang="fa-IR" dirty="0">
                <a:solidFill>
                  <a:srgbClr val="FF0000"/>
                </a:solidFill>
                <a:cs typeface="B Titr" panose="00000700000000000000" pitchFamily="2" charset="-78"/>
              </a:rPr>
              <a:t>قدردانی از حامیان مالی </a:t>
            </a:r>
            <a:r>
              <a:rPr lang="fa-IR" dirty="0">
                <a:cs typeface="B Titr" panose="00000700000000000000" pitchFamily="2" charset="-78"/>
              </a:rPr>
              <a:t>و سازمانهـا و افرادی که سهم قابل توجهی در تهیه محتوای خلاصه سیاستی داشتند، در نظر گرفت.</a:t>
            </a:r>
          </a:p>
          <a:p>
            <a:r>
              <a:rPr lang="fa-IR" dirty="0">
                <a:cs typeface="B Titr" panose="00000700000000000000" pitchFamily="2" charset="-78"/>
              </a:rPr>
              <a:t> نیاز به ذکر فهرست کامل منابع نیست. ذکر </a:t>
            </a:r>
            <a:r>
              <a:rPr lang="fa-IR" dirty="0">
                <a:solidFill>
                  <a:srgbClr val="FF0000"/>
                </a:solidFill>
                <a:cs typeface="B Titr" panose="00000700000000000000" pitchFamily="2" charset="-78"/>
              </a:rPr>
              <a:t>حداکثر چهـار منبع برای خوانندگان برای مطالعه بیشترکافی است</a:t>
            </a:r>
            <a:r>
              <a:rPr lang="fa-IR" dirty="0">
                <a:cs typeface="B Titr" panose="00000700000000000000" pitchFamily="2" charset="-78"/>
              </a:rPr>
              <a:t>. در صورت امکان از پاورقی ها دوری شود.</a:t>
            </a:r>
          </a:p>
        </p:txBody>
      </p:sp>
    </p:spTree>
    <p:extLst>
      <p:ext uri="{BB962C8B-B14F-4D97-AF65-F5344CB8AC3E}">
        <p14:creationId xmlns:p14="http://schemas.microsoft.com/office/powerpoint/2010/main" val="3632036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F486-A9AF-4621-B09C-5F029902934B}"/>
              </a:ext>
            </a:extLst>
          </p:cNvPr>
          <p:cNvSpPr>
            <a:spLocks noGrp="1"/>
          </p:cNvSpPr>
          <p:nvPr>
            <p:ph type="title"/>
          </p:nvPr>
        </p:nvSpPr>
        <p:spPr/>
        <p:txBody>
          <a:bodyPr/>
          <a:lstStyle/>
          <a:p>
            <a:r>
              <a:rPr lang="fa-IR" dirty="0">
                <a:cs typeface="B Titr" panose="00000700000000000000" pitchFamily="2" charset="-78"/>
              </a:rPr>
              <a:t>تیم نویسنده خلاصه سیاستی</a:t>
            </a:r>
          </a:p>
        </p:txBody>
      </p:sp>
      <p:sp>
        <p:nvSpPr>
          <p:cNvPr id="3" name="Content Placeholder 2">
            <a:extLst>
              <a:ext uri="{FF2B5EF4-FFF2-40B4-BE49-F238E27FC236}">
                <a16:creationId xmlns:a16="http://schemas.microsoft.com/office/drawing/2014/main" id="{D3AB6DCA-E9AE-4254-AC50-82C40DDD3A24}"/>
              </a:ext>
            </a:extLst>
          </p:cNvPr>
          <p:cNvSpPr>
            <a:spLocks noGrp="1"/>
          </p:cNvSpPr>
          <p:nvPr>
            <p:ph idx="1"/>
          </p:nvPr>
        </p:nvSpPr>
        <p:spPr>
          <a:xfrm>
            <a:off x="170121" y="1967023"/>
            <a:ext cx="11108106" cy="4657061"/>
          </a:xfrm>
        </p:spPr>
        <p:txBody>
          <a:bodyPr>
            <a:normAutofit/>
          </a:bodyPr>
          <a:lstStyle/>
          <a:p>
            <a:r>
              <a:rPr lang="fa-IR" dirty="0">
                <a:cs typeface="B Titr" panose="00000700000000000000" pitchFamily="2" charset="-78"/>
              </a:rPr>
              <a:t>فرد اصلی که هماهنگی تهیه خلاصه سیاستی را برعهده دارد و بیشتر کار مربوط به نوشتن را انجام می دهد.</a:t>
            </a:r>
          </a:p>
          <a:p>
            <a:r>
              <a:rPr lang="fa-IR" dirty="0">
                <a:cs typeface="B Titr" panose="00000700000000000000" pitchFamily="2" charset="-78"/>
              </a:rPr>
              <a:t>متخصص سیاستگذار سلامت</a:t>
            </a:r>
          </a:p>
          <a:p>
            <a:r>
              <a:rPr lang="fa-IR" dirty="0">
                <a:cs typeface="B Titr" panose="00000700000000000000" pitchFamily="2" charset="-78"/>
              </a:rPr>
              <a:t>متخصص نظام سلامت</a:t>
            </a:r>
          </a:p>
          <a:p>
            <a:r>
              <a:rPr lang="fa-IR" dirty="0">
                <a:cs typeface="B Titr" panose="00000700000000000000" pitchFamily="2" charset="-78"/>
              </a:rPr>
              <a:t>متخصص اقتصاد سلامت</a:t>
            </a:r>
          </a:p>
          <a:p>
            <a:r>
              <a:rPr lang="fa-IR" dirty="0">
                <a:cs typeface="B Titr" panose="00000700000000000000" pitchFamily="2" charset="-78"/>
              </a:rPr>
              <a:t>متخصص بهداشت</a:t>
            </a:r>
          </a:p>
          <a:p>
            <a:r>
              <a:rPr lang="fa-IR" dirty="0">
                <a:cs typeface="B Titr" panose="00000700000000000000" pitchFamily="2" charset="-78"/>
              </a:rPr>
              <a:t>متخصص متدولوژی</a:t>
            </a:r>
          </a:p>
          <a:p>
            <a:r>
              <a:rPr lang="fa-IR" dirty="0">
                <a:cs typeface="B Titr" panose="00000700000000000000" pitchFamily="2" charset="-78"/>
              </a:rPr>
              <a:t>فردی نماینده سازمان های غیر دولتی و جامعه مدنی و..... </a:t>
            </a:r>
          </a:p>
        </p:txBody>
      </p:sp>
    </p:spTree>
    <p:extLst>
      <p:ext uri="{BB962C8B-B14F-4D97-AF65-F5344CB8AC3E}">
        <p14:creationId xmlns:p14="http://schemas.microsoft.com/office/powerpoint/2010/main" val="1427331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E34F-21CB-4B92-8D57-8F764C1490AD}"/>
              </a:ext>
            </a:extLst>
          </p:cNvPr>
          <p:cNvSpPr>
            <a:spLocks noGrp="1"/>
          </p:cNvSpPr>
          <p:nvPr>
            <p:ph type="title"/>
          </p:nvPr>
        </p:nvSpPr>
        <p:spPr>
          <a:xfrm>
            <a:off x="2711302" y="618517"/>
            <a:ext cx="2711303" cy="1596177"/>
          </a:xfrm>
        </p:spPr>
        <p:txBody>
          <a:bodyPr/>
          <a:lstStyle/>
          <a:p>
            <a:pPr algn="l"/>
            <a:r>
              <a:rPr lang="fa-IR" dirty="0">
                <a:cs typeface="B Titr" panose="00000700000000000000" pitchFamily="2" charset="-78"/>
              </a:rPr>
              <a:t>خسته نباشید</a:t>
            </a:r>
          </a:p>
        </p:txBody>
      </p:sp>
      <p:sp>
        <p:nvSpPr>
          <p:cNvPr id="7" name="Content Placeholder 6">
            <a:extLst>
              <a:ext uri="{FF2B5EF4-FFF2-40B4-BE49-F238E27FC236}">
                <a16:creationId xmlns:a16="http://schemas.microsoft.com/office/drawing/2014/main" id="{52F85BF3-814F-4B60-BDE6-0AB65C1DDDC1}"/>
              </a:ext>
            </a:extLst>
          </p:cNvPr>
          <p:cNvSpPr>
            <a:spLocks noGrp="1"/>
          </p:cNvSpPr>
          <p:nvPr>
            <p:ph idx="1"/>
          </p:nvPr>
        </p:nvSpPr>
        <p:spPr/>
        <p:txBody>
          <a:bodyPr/>
          <a:lstStyle/>
          <a:p>
            <a:endParaRPr lang="fa-IR" dirty="0"/>
          </a:p>
        </p:txBody>
      </p:sp>
    </p:spTree>
    <p:extLst>
      <p:ext uri="{BB962C8B-B14F-4D97-AF65-F5344CB8AC3E}">
        <p14:creationId xmlns:p14="http://schemas.microsoft.com/office/powerpoint/2010/main" val="155259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AE42BB-2E52-4BAE-80EE-AC22C71BCE14}"/>
              </a:ext>
            </a:extLst>
          </p:cNvPr>
          <p:cNvSpPr>
            <a:spLocks noGrp="1"/>
          </p:cNvSpPr>
          <p:nvPr>
            <p:ph type="ctrTitle"/>
          </p:nvPr>
        </p:nvSpPr>
        <p:spPr/>
        <p:txBody>
          <a:bodyPr>
            <a:normAutofit/>
          </a:bodyPr>
          <a:lstStyle/>
          <a:p>
            <a:pPr>
              <a:lnSpc>
                <a:spcPct val="200000"/>
              </a:lnSpc>
            </a:pPr>
            <a:r>
              <a:rPr lang="fa-IR" sz="2800" dirty="0">
                <a:cs typeface="B Titr" panose="00000700000000000000" pitchFamily="2" charset="-78"/>
              </a:rPr>
              <a:t>سوال این است چقدر از مقالاتی که نوشته ایم محصول پژوهشی تولید شده است؟ چقدر از مشکلات جامعه حل شده است؟</a:t>
            </a:r>
          </a:p>
        </p:txBody>
      </p:sp>
      <p:sp>
        <p:nvSpPr>
          <p:cNvPr id="6" name="Subtitle 5">
            <a:extLst>
              <a:ext uri="{FF2B5EF4-FFF2-40B4-BE49-F238E27FC236}">
                <a16:creationId xmlns:a16="http://schemas.microsoft.com/office/drawing/2014/main" id="{8C5EA395-36E6-4167-8452-55EEAA339D71}"/>
              </a:ext>
            </a:extLst>
          </p:cNvPr>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409755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5355-96DB-41BB-B913-59AF30D61E13}"/>
              </a:ext>
            </a:extLst>
          </p:cNvPr>
          <p:cNvSpPr>
            <a:spLocks noGrp="1"/>
          </p:cNvSpPr>
          <p:nvPr>
            <p:ph type="title"/>
          </p:nvPr>
        </p:nvSpPr>
        <p:spPr/>
        <p:txBody>
          <a:bodyPr/>
          <a:lstStyle/>
          <a:p>
            <a:r>
              <a:rPr lang="fa-IR" dirty="0">
                <a:cs typeface="B Titr" panose="00000700000000000000" pitchFamily="2" charset="-78"/>
              </a:rPr>
              <a:t>روش های انتقال دانش</a:t>
            </a:r>
          </a:p>
        </p:txBody>
      </p:sp>
      <p:sp>
        <p:nvSpPr>
          <p:cNvPr id="3" name="Content Placeholder 2">
            <a:extLst>
              <a:ext uri="{FF2B5EF4-FFF2-40B4-BE49-F238E27FC236}">
                <a16:creationId xmlns:a16="http://schemas.microsoft.com/office/drawing/2014/main" id="{129BDE8A-EFA7-4D08-8DCF-D51C38D8B494}"/>
              </a:ext>
            </a:extLst>
          </p:cNvPr>
          <p:cNvSpPr>
            <a:spLocks noGrp="1"/>
          </p:cNvSpPr>
          <p:nvPr>
            <p:ph sz="quarter" idx="13"/>
          </p:nvPr>
        </p:nvSpPr>
        <p:spPr>
          <a:xfrm>
            <a:off x="913774" y="1775636"/>
            <a:ext cx="10363826" cy="4774019"/>
          </a:xfrm>
        </p:spPr>
        <p:txBody>
          <a:bodyPr>
            <a:normAutofit/>
          </a:bodyPr>
          <a:lstStyle/>
          <a:p>
            <a:r>
              <a:rPr lang="fa-IR" dirty="0">
                <a:cs typeface="B Titr" panose="00000700000000000000" pitchFamily="2" charset="-78"/>
              </a:rPr>
              <a:t>نشر عمومی</a:t>
            </a:r>
          </a:p>
          <a:p>
            <a:r>
              <a:rPr lang="fa-IR" dirty="0">
                <a:cs typeface="B Titr" panose="00000700000000000000" pitchFamily="2" charset="-78"/>
              </a:rPr>
              <a:t>نشر عمومی دانش دادن آگاهی کلی است. دانش از طریق مجلات و رسانه های عمومی در اختیار عموم قرار می گیرد. گروه هدف خاصی وجود ندارد و هدف فقط نشر دانش و اطلاعات است.</a:t>
            </a:r>
          </a:p>
          <a:p>
            <a:r>
              <a:rPr lang="fa-IR" dirty="0">
                <a:cs typeface="B Titr" panose="00000700000000000000" pitchFamily="2" charset="-78"/>
              </a:rPr>
              <a:t>نشر اختصاصی</a:t>
            </a:r>
          </a:p>
          <a:p>
            <a:r>
              <a:rPr lang="fa-IR" dirty="0">
                <a:cs typeface="B Titr" panose="00000700000000000000" pitchFamily="2" charset="-78"/>
              </a:rPr>
              <a:t>بکارگیری یکسری از فعالیت های خاص مثل اساتید و پزشکان و ... است تا نتایج پژوهش در اختیار گروه خاصی قرار گیرد. مثل برگزاری  کارگاه ، کنفرانس و نشست های علمی اختصاصی برای انتقال دانش. هدف آن آگاهی دادن به افراد برای تغییر دانش و یا نگرش آنهاست.</a:t>
            </a:r>
          </a:p>
          <a:p>
            <a:r>
              <a:rPr lang="fa-IR" dirty="0">
                <a:cs typeface="B Titr" panose="00000700000000000000" pitchFamily="2" charset="-78"/>
              </a:rPr>
              <a:t>بکارگیری دانش</a:t>
            </a:r>
          </a:p>
          <a:p>
            <a:r>
              <a:rPr lang="fa-IR" dirty="0">
                <a:cs typeface="B Titr" panose="00000700000000000000" pitchFamily="2" charset="-78"/>
              </a:rPr>
              <a:t>بکارگیری دانش شامل فعالیت های فعال تری است با هدف تغییرات رفتاری انجام می شود. به صورت جلسات حضوری و یا ملاقات حضوری با مدیران و یا سیاستگذار</a:t>
            </a:r>
          </a:p>
          <a:p>
            <a:endParaRPr lang="fa-IR" dirty="0">
              <a:cs typeface="B Titr" panose="00000700000000000000" pitchFamily="2" charset="-78"/>
            </a:endParaRPr>
          </a:p>
        </p:txBody>
      </p:sp>
    </p:spTree>
    <p:extLst>
      <p:ext uri="{BB962C8B-B14F-4D97-AF65-F5344CB8AC3E}">
        <p14:creationId xmlns:p14="http://schemas.microsoft.com/office/powerpoint/2010/main" val="388336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D4898-0E74-4980-96F7-503B3377254A}"/>
              </a:ext>
            </a:extLst>
          </p:cNvPr>
          <p:cNvSpPr>
            <a:spLocks noGrp="1"/>
          </p:cNvSpPr>
          <p:nvPr>
            <p:ph type="ctrTitle"/>
          </p:nvPr>
        </p:nvSpPr>
        <p:spPr/>
        <p:txBody>
          <a:bodyPr>
            <a:normAutofit/>
          </a:bodyPr>
          <a:lstStyle/>
          <a:p>
            <a:r>
              <a:rPr lang="fa-IR" sz="3200" dirty="0">
                <a:cs typeface="B Titr" panose="00000700000000000000" pitchFamily="2" charset="-78"/>
              </a:rPr>
              <a:t>چالش های بین پژوهشگران و سیاستگذاران در انتقال دانش؟ </a:t>
            </a:r>
          </a:p>
        </p:txBody>
      </p:sp>
      <p:sp>
        <p:nvSpPr>
          <p:cNvPr id="5" name="Subtitle 4">
            <a:extLst>
              <a:ext uri="{FF2B5EF4-FFF2-40B4-BE49-F238E27FC236}">
                <a16:creationId xmlns:a16="http://schemas.microsoft.com/office/drawing/2014/main" id="{4AA8BB7C-B9DC-4D73-9355-7BDC404CC87D}"/>
              </a:ext>
            </a:extLst>
          </p:cNvPr>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1118561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37BE-2887-4014-AEE2-3AE5FA7EE4C7}"/>
              </a:ext>
            </a:extLst>
          </p:cNvPr>
          <p:cNvSpPr>
            <a:spLocks noGrp="1"/>
          </p:cNvSpPr>
          <p:nvPr>
            <p:ph type="title"/>
          </p:nvPr>
        </p:nvSpPr>
        <p:spPr/>
        <p:txBody>
          <a:bodyPr/>
          <a:lstStyle/>
          <a:p>
            <a:r>
              <a:rPr lang="fa-IR" dirty="0">
                <a:cs typeface="B Titr" panose="00000700000000000000" pitchFamily="2" charset="-78"/>
              </a:rPr>
              <a:t>ترجمان دانش</a:t>
            </a:r>
          </a:p>
        </p:txBody>
      </p:sp>
      <p:sp>
        <p:nvSpPr>
          <p:cNvPr id="3" name="Content Placeholder 2">
            <a:extLst>
              <a:ext uri="{FF2B5EF4-FFF2-40B4-BE49-F238E27FC236}">
                <a16:creationId xmlns:a16="http://schemas.microsoft.com/office/drawing/2014/main" id="{9EF67331-5091-4A5F-8896-7B3F530699E8}"/>
              </a:ext>
            </a:extLst>
          </p:cNvPr>
          <p:cNvSpPr>
            <a:spLocks noGrp="1"/>
          </p:cNvSpPr>
          <p:nvPr>
            <p:ph sz="quarter" idx="13"/>
          </p:nvPr>
        </p:nvSpPr>
        <p:spPr>
          <a:xfrm>
            <a:off x="913774" y="2367092"/>
            <a:ext cx="10363826" cy="3872391"/>
          </a:xfrm>
        </p:spPr>
        <p:txBody>
          <a:bodyPr/>
          <a:lstStyle/>
          <a:p>
            <a:pPr>
              <a:lnSpc>
                <a:spcPct val="150000"/>
              </a:lnSpc>
            </a:pPr>
            <a:r>
              <a:rPr lang="fa-IR" dirty="0">
                <a:cs typeface="B Titr" panose="00000700000000000000" pitchFamily="2" charset="-78"/>
              </a:rPr>
              <a:t>ترجمان دانش با ترجمان پژوهش فرق می کند. در ترجمان پژوهش یافته ها بعد از اتمام پژوهش به صورت مقاله، خلاصه مدیریتی و یا خلاصه سیاستی در اختیار پزشک، پرستار و .. قرار می گیرد تا استفاده کنند.</a:t>
            </a:r>
          </a:p>
          <a:p>
            <a:pPr>
              <a:lnSpc>
                <a:spcPct val="150000"/>
              </a:lnSpc>
            </a:pPr>
            <a:r>
              <a:rPr lang="fa-IR" dirty="0">
                <a:cs typeface="B Titr" panose="00000700000000000000" pitchFamily="2" charset="-78"/>
              </a:rPr>
              <a:t>ترجمان دانش فرایندی است که در آن استفاده کننده دانش از ابتدا با پژوهشگر در ارتباط است. پژوهشگر به سراغ مدیران می رود و می گوید مشکل چیست؟ نیاز چیست؟ با کمک و راهنمایی مدیران مساله را باز می کند، پروپوزال می نویسد و پژوهش انجام می دهد تا مسئله را حل کند. چون مدیران از اول درگیر هستند شانس استفاده از نتایج پژوهش بیشتر است. باید دانش با توجه به شرایط و امکانات منطقه  بومی شود تا به طور موثر تری مورد استفاده قرار گیرد.</a:t>
            </a:r>
          </a:p>
        </p:txBody>
      </p:sp>
    </p:spTree>
    <p:extLst>
      <p:ext uri="{BB962C8B-B14F-4D97-AF65-F5344CB8AC3E}">
        <p14:creationId xmlns:p14="http://schemas.microsoft.com/office/powerpoint/2010/main" val="380867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095AD3-0572-44E5-B82D-9A117301E34A}"/>
              </a:ext>
            </a:extLst>
          </p:cNvPr>
          <p:cNvSpPr>
            <a:spLocks noGrp="1"/>
          </p:cNvSpPr>
          <p:nvPr>
            <p:ph type="ctrTitle"/>
          </p:nvPr>
        </p:nvSpPr>
        <p:spPr/>
        <p:txBody>
          <a:bodyPr/>
          <a:lstStyle/>
          <a:p>
            <a:r>
              <a:rPr lang="fa-IR" dirty="0">
                <a:cs typeface="B Titr" panose="00000700000000000000" pitchFamily="2" charset="-78"/>
              </a:rPr>
              <a:t>موانع ترجمان دانش؟</a:t>
            </a:r>
          </a:p>
        </p:txBody>
      </p:sp>
      <p:sp>
        <p:nvSpPr>
          <p:cNvPr id="5" name="Subtitle 4">
            <a:extLst>
              <a:ext uri="{FF2B5EF4-FFF2-40B4-BE49-F238E27FC236}">
                <a16:creationId xmlns:a16="http://schemas.microsoft.com/office/drawing/2014/main" id="{0392B72A-9AE0-4D79-8001-13244B8A2FAD}"/>
              </a:ext>
            </a:extLst>
          </p:cNvPr>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214499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02E9B-D247-425C-90FC-D1AB8BF77EB2}"/>
              </a:ext>
            </a:extLst>
          </p:cNvPr>
          <p:cNvSpPr>
            <a:spLocks noGrp="1"/>
          </p:cNvSpPr>
          <p:nvPr>
            <p:ph type="title"/>
          </p:nvPr>
        </p:nvSpPr>
        <p:spPr/>
        <p:txBody>
          <a:bodyPr/>
          <a:lstStyle/>
          <a:p>
            <a:r>
              <a:rPr lang="fa-IR" dirty="0">
                <a:cs typeface="B Titr" panose="00000700000000000000" pitchFamily="2" charset="-78"/>
              </a:rPr>
              <a:t>نتیجه یک مطالعه در ایران</a:t>
            </a:r>
          </a:p>
        </p:txBody>
      </p:sp>
      <p:sp>
        <p:nvSpPr>
          <p:cNvPr id="3" name="Content Placeholder 2">
            <a:extLst>
              <a:ext uri="{FF2B5EF4-FFF2-40B4-BE49-F238E27FC236}">
                <a16:creationId xmlns:a16="http://schemas.microsoft.com/office/drawing/2014/main" id="{70A7EBF0-CCDA-4855-ACFA-381612B041E0}"/>
              </a:ext>
            </a:extLst>
          </p:cNvPr>
          <p:cNvSpPr>
            <a:spLocks noGrp="1"/>
          </p:cNvSpPr>
          <p:nvPr>
            <p:ph sz="quarter" idx="13"/>
          </p:nvPr>
        </p:nvSpPr>
        <p:spPr>
          <a:xfrm>
            <a:off x="265815" y="1786270"/>
            <a:ext cx="11536326" cy="4880344"/>
          </a:xfrm>
        </p:spPr>
        <p:txBody>
          <a:bodyPr>
            <a:normAutofit/>
          </a:bodyPr>
          <a:lstStyle/>
          <a:p>
            <a:pPr>
              <a:lnSpc>
                <a:spcPct val="150000"/>
              </a:lnSpc>
            </a:pPr>
            <a:r>
              <a:rPr lang="fa-IR" dirty="0">
                <a:cs typeface="B Titr" panose="00000700000000000000" pitchFamily="2" charset="-78"/>
              </a:rPr>
              <a:t>تعــداد  76مانــع ترجمــان دانــش سیاســتگذاری و مدیریــت ســلامت شناســایی و در </a:t>
            </a:r>
            <a:r>
              <a:rPr lang="fa-IR" dirty="0">
                <a:solidFill>
                  <a:srgbClr val="FF0000"/>
                </a:solidFill>
                <a:cs typeface="B Titr" panose="00000700000000000000" pitchFamily="2" charset="-78"/>
              </a:rPr>
              <a:t>هفــت دســته ی موانــع مرتبــط بــا ویژگیهـای بخـش بهداشـت و درمـان، سـازمانهای بهداشـتی و درمانـی، دانـش سیاسـتگذاری و مدیریـت سـلامت، تولیدکننـده ی دانــش، اســتفاده کننده ی دانــش، تکنولــوژی انتقــال دانــش و ارتبــاط میــان تولیدکننــده و اســتفاده کننده ی دانــش</a:t>
            </a:r>
            <a:r>
              <a:rPr lang="fa-IR" dirty="0">
                <a:cs typeface="B Titr" panose="00000700000000000000" pitchFamily="2" charset="-78"/>
              </a:rPr>
              <a:t>، دســته بندی شــدند.</a:t>
            </a:r>
          </a:p>
          <a:p>
            <a:pPr>
              <a:lnSpc>
                <a:spcPct val="150000"/>
              </a:lnSpc>
            </a:pPr>
            <a:r>
              <a:rPr lang="fa-IR" dirty="0">
                <a:cs typeface="B Titr" panose="00000700000000000000" pitchFamily="2" charset="-78"/>
              </a:rPr>
              <a:t>عــدم دسترســی تولیدکننــدگان و اســتفاده کنندگان بــه پایگاه هــای اطلاعــات و شــواهد، کمبــود وقــت بــرای تبــادل و اســتفاده از دانـش، کمبـود منابـع، آگاهـی و دانـش ضعیـف کارکنـان، حمایـت کـم سیاسـتگذاران از پژوهشـگران، انگیـزه ی کـم پژوهشـگران بــرای تبــادل دانــش، آمــوزش ناکافــی و عــدم درک ارزش شــواهد پژوهشــی، در عمــل بیشتریــن موانــع ذکرشــده در ترجمــان دانــش سیاســتگذاری و مدیریــت ســلامت بودنــد.</a:t>
            </a:r>
          </a:p>
        </p:txBody>
      </p:sp>
    </p:spTree>
    <p:extLst>
      <p:ext uri="{BB962C8B-B14F-4D97-AF65-F5344CB8AC3E}">
        <p14:creationId xmlns:p14="http://schemas.microsoft.com/office/powerpoint/2010/main" val="731280665"/>
      </p:ext>
    </p:extLst>
  </p:cSld>
  <p:clrMapOvr>
    <a:masterClrMapping/>
  </p:clrMapOvr>
</p:sld>
</file>

<file path=ppt/theme/theme1.xml><?xml version="1.0" encoding="utf-8"?>
<a:theme xmlns:a="http://schemas.openxmlformats.org/drawingml/2006/main" name="Theme5">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Theme5" id="{C509E0A0-32FE-4522-8988-F231C7CACA56}" vid="{A2195FA8-5034-4A46-B30F-BFAB1C307343}"/>
    </a:ext>
  </a:extLst>
</a:theme>
</file>

<file path=docProps/app.xml><?xml version="1.0" encoding="utf-8"?>
<Properties xmlns="http://schemas.openxmlformats.org/officeDocument/2006/extended-properties" xmlns:vt="http://schemas.openxmlformats.org/officeDocument/2006/docPropsVTypes">
  <Template>Theme5</Template>
  <TotalTime>2287</TotalTime>
  <Words>2444</Words>
  <Application>Microsoft Office PowerPoint</Application>
  <PresentationFormat>Widescreen</PresentationFormat>
  <Paragraphs>161</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Aharoni</vt:lpstr>
      <vt:lpstr>Arial</vt:lpstr>
      <vt:lpstr>B Koodak</vt:lpstr>
      <vt:lpstr>B Titr</vt:lpstr>
      <vt:lpstr>IRANSans-FaNum</vt:lpstr>
      <vt:lpstr>Times New Roman</vt:lpstr>
      <vt:lpstr>Tw Cen MT</vt:lpstr>
      <vt:lpstr>Theme5</vt:lpstr>
      <vt:lpstr>PowerPoint Presentation</vt:lpstr>
      <vt:lpstr>کارگاه آشنایی با خلاصه سیاستی</vt:lpstr>
      <vt:lpstr>تعریف پژوهش</vt:lpstr>
      <vt:lpstr>سوال این است چقدر از مقالاتی که نوشته ایم محصول پژوهشی تولید شده است؟ چقدر از مشکلات جامعه حل شده است؟</vt:lpstr>
      <vt:lpstr>روش های انتقال دانش</vt:lpstr>
      <vt:lpstr>چالش های بین پژوهشگران و سیاستگذاران در انتقال دانش؟ </vt:lpstr>
      <vt:lpstr>ترجمان دانش</vt:lpstr>
      <vt:lpstr>موانع ترجمان دانش؟</vt:lpstr>
      <vt:lpstr>نتیجه یک مطالعه در ایران</vt:lpstr>
      <vt:lpstr>تعریف سیاستگذاری سلامت</vt:lpstr>
      <vt:lpstr>تعریف سیاست سلامت</vt:lpstr>
      <vt:lpstr>برنامه سلامت و سیاست سلامت باید بومی شود</vt:lpstr>
      <vt:lpstr>چرخه سیاست گذاری سلامت</vt:lpstr>
      <vt:lpstr>سیاستگذاری مبتنی بر شواهد یا آگاه از شواهد</vt:lpstr>
      <vt:lpstr>اهمیت سیاستگذاری مبتنی بر شواهد</vt:lpstr>
      <vt:lpstr>چالش‌های سیاستگذاری مبتنی بر شواهد</vt:lpstr>
      <vt:lpstr>خلاصه سیاستی</vt:lpstr>
      <vt:lpstr>خلاصه سیاستی به سیاستگذار کمک می کند</vt:lpstr>
      <vt:lpstr>انواع خلاصه سیاستی</vt:lpstr>
      <vt:lpstr>اجزای اصلی خلاصه سیاستی</vt:lpstr>
      <vt:lpstr> اجـزای فرعـی و اختیاری یـك خلاصه سیاستی</vt:lpstr>
      <vt:lpstr>عنوان</vt:lpstr>
      <vt:lpstr>خلاصه اجرایی</vt:lpstr>
      <vt:lpstr>خلاصه اجرایی- مثال</vt:lpstr>
      <vt:lpstr>مقدمه</vt:lpstr>
      <vt:lpstr>ادامه- مقدمه</vt:lpstr>
      <vt:lpstr>متن اصلی</vt:lpstr>
      <vt:lpstr>باید مشخص کنیم مشکل به کدام بخش نظام سلامت مربوط است؟</vt:lpstr>
      <vt:lpstr>راهکارهای سیاستی</vt:lpstr>
      <vt:lpstr>راهکارهای سیاستی</vt:lpstr>
      <vt:lpstr>کاربست سیاستی</vt:lpstr>
      <vt:lpstr>اجزای فرعی</vt:lpstr>
      <vt:lpstr>اجزای فرعی</vt:lpstr>
      <vt:lpstr>اجزای فرعی</vt:lpstr>
      <vt:lpstr>تیم نویسنده خلاصه سیاستی</vt:lpstr>
      <vt:lpstr>خسته نباشید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armin</dc:creator>
  <cp:lastModifiedBy>Windows User</cp:lastModifiedBy>
  <cp:revision>149</cp:revision>
  <dcterms:created xsi:type="dcterms:W3CDTF">2024-09-06T07:18:19Z</dcterms:created>
  <dcterms:modified xsi:type="dcterms:W3CDTF">2025-03-13T04:45:06Z</dcterms:modified>
</cp:coreProperties>
</file>